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74" r:id="rId2"/>
  </p:sldMasterIdLst>
  <p:notesMasterIdLst>
    <p:notesMasterId r:id="rId6"/>
  </p:notesMasterIdLst>
  <p:handoutMasterIdLst>
    <p:handoutMasterId r:id="rId7"/>
  </p:handoutMasterIdLst>
  <p:sldIdLst>
    <p:sldId id="256" r:id="rId3"/>
    <p:sldId id="260" r:id="rId4"/>
    <p:sldId id="259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2D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17" autoAdjust="0"/>
    <p:restoredTop sz="86435"/>
  </p:normalViewPr>
  <p:slideViewPr>
    <p:cSldViewPr snapToGrid="0" snapToObjects="1">
      <p:cViewPr varScale="1">
        <p:scale>
          <a:sx n="79" d="100"/>
          <a:sy n="79" d="100"/>
        </p:scale>
        <p:origin x="3162" y="11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71" d="100"/>
          <a:sy n="171" d="100"/>
        </p:scale>
        <p:origin x="644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B59EF36-CBED-434A-8725-85D6985DDE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D39EE7-5356-1945-B1C9-4914017712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D37FD-694F-6648-A678-3919321384F9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863952-5520-904E-8C17-379D0B1E0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42" y="298877"/>
            <a:ext cx="16510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593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97FE1-3715-0443-B524-672DA629CE9D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54E98A-B803-AC4D-B67B-6220611CF94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3572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54E98A-B803-AC4D-B67B-6220611CF943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2495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2D5D-80DD-BA4F-9EA0-5340537CF085}" type="datetime1">
              <a:rPr lang="fr-FR" smtClean="0"/>
              <a:t>14/05/2024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07191-BA45-8841-B766-7595308C42B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698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AA725-E8DF-A645-A812-2AA6E41F7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1B39FC0-27BF-5347-86A2-7F02C2FE70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9EAD4D-0D7A-564C-B895-4C197A287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15DB05-7F32-0243-A4CA-106EDBAB1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B2577-D426-8B4A-A50A-8192F363E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5412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78A39D-B687-C449-99B2-5864920D5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45D0B3-B6FC-DE44-9564-6AC2F50DD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E480C7-0B3C-E249-8720-5AD786C98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CDCF73-FE73-4D4D-B990-458636C93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6CFAB4-0CCD-A545-8C16-E192179AD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1118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A5FE91-C9E3-184A-9F8F-9D77B16EC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650E7E-A128-EF4E-8864-B20E9EAEB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EA4DE8-7AE8-9446-AECD-EC4A34CB9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CFBE14-296C-984B-9B32-B465C5EBC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6DF09A-4276-2348-AF8E-EC98DA007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939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DAC039-76EE-D048-A336-9C2C6AE21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1392C4-5992-614E-8600-6B503804EF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291EB8-DACC-7E43-97C7-D73C7667C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688C48-1B3C-6042-A307-580BD6BF9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5952BE-3695-9648-A586-978A23DC9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159948-F72A-864B-9949-36613F880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1628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A8C5F7-E0D8-2B44-BE0B-3238CA3A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C261C1-BF02-094E-9DF5-DFD6D95DF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B630E5A-8AEB-CD4B-B28B-3BC53C4AE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19028D-402F-AB41-B24B-5D88F77E88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D0EF68-4B58-F446-A2D1-E011B67F9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4559BBE-797E-A14F-AD7A-FC489A599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372B3BD-0DF8-844E-8DDC-ABE028051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99DA353-41FE-994D-A0D6-AD6E614DF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9529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C294C-2313-8149-BF1D-84576D587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2985F6-6257-C74F-BF86-67E38FF10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F83D845-2D31-2F45-8490-ADDBF5802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F618A68-DCAC-0846-BF20-9BA2417F6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142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F0C4F5-0525-F64A-9F30-308116E58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0BF21A1-611E-B34E-B858-56738B70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1AF1F7-C7B5-934C-B758-84FC43E91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1102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A85E7-A39B-9348-9827-30EAC4E4E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95F73C-C3E4-BF4B-ABDD-27B2C1B95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AAC9463-4462-824B-A057-718F8A717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403265-57AE-6D40-934F-85023D9BD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BC48475-4DEF-CB49-883C-8C02A63DF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50E720-8FFF-874C-A6A5-94FF9C56F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747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5FF173-786D-4A4D-8D47-57D6FE338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2154828-0F76-FA4F-A461-2FF0005826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960446-6C3D-0744-A41B-AEC1D0711F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48F11-1C3E-1A45-897B-0D95C09C9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A00FCB-9343-7D48-9950-3AB4D4936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39D0AC-1616-3A41-AB08-E1DF40AB3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320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5E73A-7D6D-2142-8F73-A6EC14EED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FE1A5EA-26DB-C840-9023-61F84564B7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D9ABFA-C2A1-6E41-89DF-C0F0164C6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30FCE9-0264-474E-B3E1-884F03641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FAB45B-14DD-074A-9D2A-D546BFE81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4312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6800D4F-2D98-3640-9FB8-8B10BEC74E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186B7FB-6D43-E143-8EF1-AD2636AE6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A7A69F-4937-CB45-A777-D65455F4B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8DD224-699C-7A4D-82C7-CB89FCC7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0049CE-96AA-BA4F-853D-15D22943E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4885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4A76843-61AB-BE4C-BA78-27246780E160}"/>
              </a:ext>
            </a:extLst>
          </p:cNvPr>
          <p:cNvSpPr/>
          <p:nvPr userDrawn="1"/>
        </p:nvSpPr>
        <p:spPr>
          <a:xfrm>
            <a:off x="471488" y="2016417"/>
            <a:ext cx="6005061" cy="839673"/>
          </a:xfrm>
          <a:custGeom>
            <a:avLst/>
            <a:gdLst>
              <a:gd name="connsiteX0" fmla="*/ 0 w 6005061"/>
              <a:gd name="connsiteY0" fmla="*/ 167455 h 1004711"/>
              <a:gd name="connsiteX1" fmla="*/ 167455 w 6005061"/>
              <a:gd name="connsiteY1" fmla="*/ 0 h 1004711"/>
              <a:gd name="connsiteX2" fmla="*/ 5837606 w 6005061"/>
              <a:gd name="connsiteY2" fmla="*/ 0 h 1004711"/>
              <a:gd name="connsiteX3" fmla="*/ 6005061 w 6005061"/>
              <a:gd name="connsiteY3" fmla="*/ 167455 h 1004711"/>
              <a:gd name="connsiteX4" fmla="*/ 6005061 w 6005061"/>
              <a:gd name="connsiteY4" fmla="*/ 837256 h 1004711"/>
              <a:gd name="connsiteX5" fmla="*/ 5837606 w 6005061"/>
              <a:gd name="connsiteY5" fmla="*/ 1004711 h 1004711"/>
              <a:gd name="connsiteX6" fmla="*/ 167455 w 6005061"/>
              <a:gd name="connsiteY6" fmla="*/ 1004711 h 1004711"/>
              <a:gd name="connsiteX7" fmla="*/ 0 w 6005061"/>
              <a:gd name="connsiteY7" fmla="*/ 837256 h 1004711"/>
              <a:gd name="connsiteX8" fmla="*/ 0 w 6005061"/>
              <a:gd name="connsiteY8" fmla="*/ 167455 h 1004711"/>
              <a:gd name="connsiteX0" fmla="*/ 0 w 6005061"/>
              <a:gd name="connsiteY0" fmla="*/ 167455 h 1004711"/>
              <a:gd name="connsiteX1" fmla="*/ 167455 w 6005061"/>
              <a:gd name="connsiteY1" fmla="*/ 0 h 1004711"/>
              <a:gd name="connsiteX2" fmla="*/ 6005061 w 6005061"/>
              <a:gd name="connsiteY2" fmla="*/ 167455 h 1004711"/>
              <a:gd name="connsiteX3" fmla="*/ 6005061 w 6005061"/>
              <a:gd name="connsiteY3" fmla="*/ 837256 h 1004711"/>
              <a:gd name="connsiteX4" fmla="*/ 5837606 w 6005061"/>
              <a:gd name="connsiteY4" fmla="*/ 1004711 h 1004711"/>
              <a:gd name="connsiteX5" fmla="*/ 167455 w 6005061"/>
              <a:gd name="connsiteY5" fmla="*/ 1004711 h 1004711"/>
              <a:gd name="connsiteX6" fmla="*/ 0 w 6005061"/>
              <a:gd name="connsiteY6" fmla="*/ 837256 h 1004711"/>
              <a:gd name="connsiteX7" fmla="*/ 0 w 6005061"/>
              <a:gd name="connsiteY7" fmla="*/ 167455 h 1004711"/>
              <a:gd name="connsiteX0" fmla="*/ 0 w 6005061"/>
              <a:gd name="connsiteY0" fmla="*/ 83725 h 920981"/>
              <a:gd name="connsiteX1" fmla="*/ 6005061 w 6005061"/>
              <a:gd name="connsiteY1" fmla="*/ 83725 h 920981"/>
              <a:gd name="connsiteX2" fmla="*/ 6005061 w 6005061"/>
              <a:gd name="connsiteY2" fmla="*/ 753526 h 920981"/>
              <a:gd name="connsiteX3" fmla="*/ 5837606 w 6005061"/>
              <a:gd name="connsiteY3" fmla="*/ 920981 h 920981"/>
              <a:gd name="connsiteX4" fmla="*/ 167455 w 6005061"/>
              <a:gd name="connsiteY4" fmla="*/ 920981 h 920981"/>
              <a:gd name="connsiteX5" fmla="*/ 0 w 6005061"/>
              <a:gd name="connsiteY5" fmla="*/ 753526 h 920981"/>
              <a:gd name="connsiteX6" fmla="*/ 0 w 6005061"/>
              <a:gd name="connsiteY6" fmla="*/ 83725 h 920981"/>
              <a:gd name="connsiteX0" fmla="*/ 0 w 6005061"/>
              <a:gd name="connsiteY0" fmla="*/ 39884 h 877140"/>
              <a:gd name="connsiteX1" fmla="*/ 6005061 w 6005061"/>
              <a:gd name="connsiteY1" fmla="*/ 39884 h 877140"/>
              <a:gd name="connsiteX2" fmla="*/ 6005061 w 6005061"/>
              <a:gd name="connsiteY2" fmla="*/ 709685 h 877140"/>
              <a:gd name="connsiteX3" fmla="*/ 5837606 w 6005061"/>
              <a:gd name="connsiteY3" fmla="*/ 877140 h 877140"/>
              <a:gd name="connsiteX4" fmla="*/ 167455 w 6005061"/>
              <a:gd name="connsiteY4" fmla="*/ 877140 h 877140"/>
              <a:gd name="connsiteX5" fmla="*/ 0 w 6005061"/>
              <a:gd name="connsiteY5" fmla="*/ 709685 h 877140"/>
              <a:gd name="connsiteX6" fmla="*/ 0 w 6005061"/>
              <a:gd name="connsiteY6" fmla="*/ 39884 h 877140"/>
              <a:gd name="connsiteX0" fmla="*/ 0 w 6005061"/>
              <a:gd name="connsiteY0" fmla="*/ 2417 h 839673"/>
              <a:gd name="connsiteX1" fmla="*/ 6005061 w 6005061"/>
              <a:gd name="connsiteY1" fmla="*/ 2417 h 839673"/>
              <a:gd name="connsiteX2" fmla="*/ 6005061 w 6005061"/>
              <a:gd name="connsiteY2" fmla="*/ 672218 h 839673"/>
              <a:gd name="connsiteX3" fmla="*/ 5837606 w 6005061"/>
              <a:gd name="connsiteY3" fmla="*/ 839673 h 839673"/>
              <a:gd name="connsiteX4" fmla="*/ 167455 w 6005061"/>
              <a:gd name="connsiteY4" fmla="*/ 839673 h 839673"/>
              <a:gd name="connsiteX5" fmla="*/ 0 w 6005061"/>
              <a:gd name="connsiteY5" fmla="*/ 672218 h 839673"/>
              <a:gd name="connsiteX6" fmla="*/ 0 w 6005061"/>
              <a:gd name="connsiteY6" fmla="*/ 2417 h 83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5061" h="839673">
                <a:moveTo>
                  <a:pt x="0" y="2417"/>
                </a:moveTo>
                <a:cubicBezTo>
                  <a:pt x="1017777" y="-13260"/>
                  <a:pt x="5032440" y="54473"/>
                  <a:pt x="6005061" y="2417"/>
                </a:cubicBezTo>
                <a:lnTo>
                  <a:pt x="6005061" y="672218"/>
                </a:lnTo>
                <a:cubicBezTo>
                  <a:pt x="6005061" y="764701"/>
                  <a:pt x="5930089" y="839673"/>
                  <a:pt x="5837606" y="839673"/>
                </a:cubicBezTo>
                <a:lnTo>
                  <a:pt x="167455" y="839673"/>
                </a:lnTo>
                <a:cubicBezTo>
                  <a:pt x="74972" y="839673"/>
                  <a:pt x="0" y="764701"/>
                  <a:pt x="0" y="672218"/>
                </a:cubicBezTo>
                <a:lnTo>
                  <a:pt x="0" y="2417"/>
                </a:lnTo>
                <a:close/>
              </a:path>
            </a:pathLst>
          </a:custGeom>
          <a:noFill/>
          <a:ln w="15875">
            <a:solidFill>
              <a:srgbClr val="132D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045D8-41EF-D743-8DFE-3E5C8ACFC021}" type="datetime1">
              <a:rPr lang="fr-FR" smtClean="0"/>
              <a:t>14/05/2024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07191-BA45-8841-B766-7595308C42B1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9511A5-32B2-0E46-9668-9CD365CCED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1055" y="259820"/>
            <a:ext cx="1474446" cy="646488"/>
          </a:xfrm>
          <a:prstGeom prst="rect">
            <a:avLst/>
          </a:prstGeom>
        </p:spPr>
      </p:pic>
      <p:sp>
        <p:nvSpPr>
          <p:cNvPr id="8" name="Rectangle : coins arrondis 7" descr="RECRUTEMENT">
            <a:extLst>
              <a:ext uri="{FF2B5EF4-FFF2-40B4-BE49-F238E27FC236}">
                <a16:creationId xmlns:a16="http://schemas.microsoft.com/office/drawing/2014/main" id="{8FC288D7-3B7D-DD41-A800-D23A192C6467}"/>
              </a:ext>
            </a:extLst>
          </p:cNvPr>
          <p:cNvSpPr/>
          <p:nvPr userDrawn="1"/>
        </p:nvSpPr>
        <p:spPr>
          <a:xfrm>
            <a:off x="1727098" y="1092425"/>
            <a:ext cx="3200951" cy="493614"/>
          </a:xfrm>
          <a:prstGeom prst="roundRect">
            <a:avLst/>
          </a:prstGeom>
          <a:solidFill>
            <a:srgbClr val="132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RECRUTEMENT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BA29F5-DBBA-0B4A-932D-BCCC386EACE8}"/>
              </a:ext>
            </a:extLst>
          </p:cNvPr>
          <p:cNvSpPr/>
          <p:nvPr userDrawn="1"/>
        </p:nvSpPr>
        <p:spPr>
          <a:xfrm>
            <a:off x="471488" y="1996530"/>
            <a:ext cx="6005061" cy="357103"/>
          </a:xfrm>
          <a:prstGeom prst="rect">
            <a:avLst/>
          </a:prstGeom>
          <a:solidFill>
            <a:srgbClr val="132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8DE4EAF-B22B-6148-8BB8-C472BC06D181}"/>
              </a:ext>
            </a:extLst>
          </p:cNvPr>
          <p:cNvCxnSpPr>
            <a:stCxn id="9" idx="0"/>
            <a:endCxn id="9" idx="2"/>
          </p:cNvCxnSpPr>
          <p:nvPr userDrawn="1"/>
        </p:nvCxnSpPr>
        <p:spPr>
          <a:xfrm>
            <a:off x="3474019" y="1996530"/>
            <a:ext cx="0" cy="35710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8711E94-B1EE-8F46-BA40-048AAE43D0FE}"/>
              </a:ext>
            </a:extLst>
          </p:cNvPr>
          <p:cNvCxnSpPr>
            <a:cxnSpLocks/>
          </p:cNvCxnSpPr>
          <p:nvPr userDrawn="1"/>
        </p:nvCxnSpPr>
        <p:spPr>
          <a:xfrm>
            <a:off x="3474018" y="2350059"/>
            <a:ext cx="5645" cy="509605"/>
          </a:xfrm>
          <a:prstGeom prst="line">
            <a:avLst/>
          </a:prstGeom>
          <a:ln>
            <a:solidFill>
              <a:srgbClr val="132D6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920ADB1F-A8FE-414E-A1B6-DDFD4CA68C8A}"/>
              </a:ext>
            </a:extLst>
          </p:cNvPr>
          <p:cNvSpPr txBox="1"/>
          <p:nvPr userDrawn="1"/>
        </p:nvSpPr>
        <p:spPr>
          <a:xfrm>
            <a:off x="474310" y="2044276"/>
            <a:ext cx="30025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INTITULÉ DU POSTE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B924815-EA09-B14F-8EED-4C11E5BEE86B}"/>
              </a:ext>
            </a:extLst>
          </p:cNvPr>
          <p:cNvSpPr txBox="1"/>
          <p:nvPr userDrawn="1"/>
        </p:nvSpPr>
        <p:spPr>
          <a:xfrm>
            <a:off x="3475430" y="2044276"/>
            <a:ext cx="30025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DOSSIER À ENVOYER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8D8D1AE-BD28-EB4D-9F5F-C56CA47B9B90}"/>
              </a:ext>
            </a:extLst>
          </p:cNvPr>
          <p:cNvSpPr txBox="1"/>
          <p:nvPr userDrawn="1"/>
        </p:nvSpPr>
        <p:spPr>
          <a:xfrm>
            <a:off x="3474018" y="2466789"/>
            <a:ext cx="30025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Lettre de motivation, CV et Diplôme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0724557-86CD-6448-B91D-750A011E55A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1487" y="3749388"/>
            <a:ext cx="6000827" cy="22282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177D1F5E-8F31-C442-BC04-2FB49FB739CE}"/>
              </a:ext>
            </a:extLst>
          </p:cNvPr>
          <p:cNvSpPr txBox="1"/>
          <p:nvPr userDrawn="1"/>
        </p:nvSpPr>
        <p:spPr>
          <a:xfrm>
            <a:off x="638251" y="3746500"/>
            <a:ext cx="5667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b="1" dirty="0">
                <a:solidFill>
                  <a:srgbClr val="13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ailleurs, seules les candidatures retenues seront contactées.</a:t>
            </a:r>
            <a:endParaRPr lang="fr-FR" sz="1000" dirty="0">
              <a:solidFill>
                <a:srgbClr val="132D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541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DB7589-EC14-D244-B11E-ACB2D4265D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0620F-272B-364C-95D3-8319E7BF4D81}" type="datetimeFigureOut">
              <a:rPr lang="fr-FR" smtClean="0"/>
              <a:t>14/05/2024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685E04-D533-6A4E-A18A-457DB22213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FCC8F-3F0A-A64E-B18B-5F1E12BA05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993E0-8AB6-F048-B437-5110A1E97EA7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D20BD2C-4435-A345-B5D0-91BB7BFB3D6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21055" y="259820"/>
            <a:ext cx="1474446" cy="646488"/>
          </a:xfrm>
          <a:prstGeom prst="rect">
            <a:avLst/>
          </a:prstGeom>
        </p:spPr>
      </p:pic>
      <p:sp>
        <p:nvSpPr>
          <p:cNvPr id="8" name="Rectangle : coins arrondis 7" descr="RECRUTEMENT">
            <a:extLst>
              <a:ext uri="{FF2B5EF4-FFF2-40B4-BE49-F238E27FC236}">
                <a16:creationId xmlns:a16="http://schemas.microsoft.com/office/drawing/2014/main" id="{4B2A60EF-829D-9142-A17E-7F1091D5E9D9}"/>
              </a:ext>
            </a:extLst>
          </p:cNvPr>
          <p:cNvSpPr/>
          <p:nvPr userDrawn="1"/>
        </p:nvSpPr>
        <p:spPr>
          <a:xfrm>
            <a:off x="2635507" y="386613"/>
            <a:ext cx="1586986" cy="392901"/>
          </a:xfrm>
          <a:prstGeom prst="roundRect">
            <a:avLst/>
          </a:prstGeom>
          <a:solidFill>
            <a:srgbClr val="132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RECRUTEMENT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02BC0D-DFA2-A54E-9A09-AB50A426CD69}"/>
              </a:ext>
            </a:extLst>
          </p:cNvPr>
          <p:cNvSpPr txBox="1"/>
          <p:nvPr userDrawn="1"/>
        </p:nvSpPr>
        <p:spPr>
          <a:xfrm>
            <a:off x="5121311" y="386613"/>
            <a:ext cx="15869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132D62"/>
                </a:solidFill>
              </a:rPr>
              <a:t>INTITULE DU POSTE : </a:t>
            </a:r>
          </a:p>
        </p:txBody>
      </p:sp>
    </p:spTree>
    <p:extLst>
      <p:ext uri="{BB962C8B-B14F-4D97-AF65-F5344CB8AC3E}">
        <p14:creationId xmlns:p14="http://schemas.microsoft.com/office/powerpoint/2010/main" val="173135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A3540CF-8DBF-324A-AD7B-8F3F056AA6C1}"/>
              </a:ext>
            </a:extLst>
          </p:cNvPr>
          <p:cNvSpPr txBox="1"/>
          <p:nvPr/>
        </p:nvSpPr>
        <p:spPr>
          <a:xfrm>
            <a:off x="476250" y="2871563"/>
            <a:ext cx="6007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Nous vous prions de bien vouloir adresser vos candidatures (Lettre de motivation + Curriculum Vitae + dernier diplôme), en mentionnant l’intitulé du poste, à l’adresse </a:t>
            </a:r>
            <a:r>
              <a:rPr lang="fr-FR" sz="1200" b="1" dirty="0">
                <a:solidFill>
                  <a:srgbClr val="13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recruitmenthr@nsiabanque.com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Date limite de dépôt des candidatures : </a:t>
            </a:r>
            <a:r>
              <a:rPr lang="fr-FR" sz="1200" b="1" dirty="0">
                <a:solidFill>
                  <a:srgbClr val="13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Mardi 21 mai 2024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BD96D1-A91C-7242-99C2-085E5FD8B4AB}"/>
              </a:ext>
            </a:extLst>
          </p:cNvPr>
          <p:cNvSpPr txBox="1"/>
          <p:nvPr/>
        </p:nvSpPr>
        <p:spPr>
          <a:xfrm>
            <a:off x="522067" y="2391064"/>
            <a:ext cx="3009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DATA ANALYST</a:t>
            </a:r>
            <a:endParaRPr lang="fr-FR" sz="1200" b="1" cap="all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F1609C-7050-F642-AF88-24835CF72773}"/>
              </a:ext>
            </a:extLst>
          </p:cNvPr>
          <p:cNvSpPr txBox="1"/>
          <p:nvPr/>
        </p:nvSpPr>
        <p:spPr>
          <a:xfrm>
            <a:off x="460375" y="4080988"/>
            <a:ext cx="6102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13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RAISON D’ÊTRE DE LA FONCTION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216C41-3918-AC43-A474-8EA6028CB629}"/>
              </a:ext>
            </a:extLst>
          </p:cNvPr>
          <p:cNvSpPr txBox="1"/>
          <p:nvPr/>
        </p:nvSpPr>
        <p:spPr>
          <a:xfrm>
            <a:off x="402237" y="4291149"/>
            <a:ext cx="6102350" cy="71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Traiter, créer des modèles prédictifs, générer des informations exploitables, analyser et présenter des données afin d’aider le Pôle Banque Groupe NSIA pour prendre des décisions éclairées et contribuer à l'atteinte des objectifs.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F843FA-D746-104E-9319-4EEE53A456DE}"/>
              </a:ext>
            </a:extLst>
          </p:cNvPr>
          <p:cNvSpPr/>
          <p:nvPr/>
        </p:nvSpPr>
        <p:spPr>
          <a:xfrm>
            <a:off x="479082" y="6899492"/>
            <a:ext cx="5882180" cy="809468"/>
          </a:xfrm>
          <a:custGeom>
            <a:avLst/>
            <a:gdLst>
              <a:gd name="connsiteX0" fmla="*/ 0 w 5988050"/>
              <a:gd name="connsiteY0" fmla="*/ 0 h 3891110"/>
              <a:gd name="connsiteX1" fmla="*/ 5988050 w 5988050"/>
              <a:gd name="connsiteY1" fmla="*/ 0 h 3891110"/>
              <a:gd name="connsiteX2" fmla="*/ 5988050 w 5988050"/>
              <a:gd name="connsiteY2" fmla="*/ 3891110 h 3891110"/>
              <a:gd name="connsiteX3" fmla="*/ 0 w 5988050"/>
              <a:gd name="connsiteY3" fmla="*/ 3891110 h 3891110"/>
              <a:gd name="connsiteX4" fmla="*/ 0 w 5988050"/>
              <a:gd name="connsiteY4" fmla="*/ 0 h 3891110"/>
              <a:gd name="connsiteX0" fmla="*/ 0 w 5988050"/>
              <a:gd name="connsiteY0" fmla="*/ 3 h 3891113"/>
              <a:gd name="connsiteX1" fmla="*/ 5895731 w 5988050"/>
              <a:gd name="connsiteY1" fmla="*/ 0 h 3891113"/>
              <a:gd name="connsiteX2" fmla="*/ 5988050 w 5988050"/>
              <a:gd name="connsiteY2" fmla="*/ 3 h 3891113"/>
              <a:gd name="connsiteX3" fmla="*/ 5988050 w 5988050"/>
              <a:gd name="connsiteY3" fmla="*/ 3891113 h 3891113"/>
              <a:gd name="connsiteX4" fmla="*/ 0 w 5988050"/>
              <a:gd name="connsiteY4" fmla="*/ 3891113 h 3891113"/>
              <a:gd name="connsiteX5" fmla="*/ 0 w 5988050"/>
              <a:gd name="connsiteY5" fmla="*/ 3 h 3891113"/>
              <a:gd name="connsiteX0" fmla="*/ 0 w 5988050"/>
              <a:gd name="connsiteY0" fmla="*/ 3 h 3891113"/>
              <a:gd name="connsiteX1" fmla="*/ 5895731 w 5988050"/>
              <a:gd name="connsiteY1" fmla="*/ 0 h 3891113"/>
              <a:gd name="connsiteX2" fmla="*/ 5988050 w 5988050"/>
              <a:gd name="connsiteY2" fmla="*/ 60293 h 3891113"/>
              <a:gd name="connsiteX3" fmla="*/ 5988050 w 5988050"/>
              <a:gd name="connsiteY3" fmla="*/ 3891113 h 3891113"/>
              <a:gd name="connsiteX4" fmla="*/ 0 w 5988050"/>
              <a:gd name="connsiteY4" fmla="*/ 3891113 h 3891113"/>
              <a:gd name="connsiteX5" fmla="*/ 0 w 5988050"/>
              <a:gd name="connsiteY5" fmla="*/ 3 h 3891113"/>
              <a:gd name="connsiteX0" fmla="*/ 0 w 5988050"/>
              <a:gd name="connsiteY0" fmla="*/ 3 h 3891113"/>
              <a:gd name="connsiteX1" fmla="*/ 5895731 w 5988050"/>
              <a:gd name="connsiteY1" fmla="*/ 0 h 3891113"/>
              <a:gd name="connsiteX2" fmla="*/ 5988050 w 5988050"/>
              <a:gd name="connsiteY2" fmla="*/ 60293 h 3891113"/>
              <a:gd name="connsiteX3" fmla="*/ 5988050 w 5988050"/>
              <a:gd name="connsiteY3" fmla="*/ 3891113 h 3891113"/>
              <a:gd name="connsiteX4" fmla="*/ 0 w 5988050"/>
              <a:gd name="connsiteY4" fmla="*/ 3891113 h 3891113"/>
              <a:gd name="connsiteX5" fmla="*/ 0 w 5988050"/>
              <a:gd name="connsiteY5" fmla="*/ 3 h 3891113"/>
              <a:gd name="connsiteX0" fmla="*/ 0 w 5988259"/>
              <a:gd name="connsiteY0" fmla="*/ 3 h 3891113"/>
              <a:gd name="connsiteX1" fmla="*/ 5895731 w 5988259"/>
              <a:gd name="connsiteY1" fmla="*/ 0 h 3891113"/>
              <a:gd name="connsiteX2" fmla="*/ 5988050 w 5988259"/>
              <a:gd name="connsiteY2" fmla="*/ 60293 h 3891113"/>
              <a:gd name="connsiteX3" fmla="*/ 5988050 w 5988259"/>
              <a:gd name="connsiteY3" fmla="*/ 3891113 h 3891113"/>
              <a:gd name="connsiteX4" fmla="*/ 0 w 5988259"/>
              <a:gd name="connsiteY4" fmla="*/ 3891113 h 3891113"/>
              <a:gd name="connsiteX5" fmla="*/ 0 w 5988259"/>
              <a:gd name="connsiteY5" fmla="*/ 3 h 3891113"/>
              <a:gd name="connsiteX0" fmla="*/ 0 w 5988259"/>
              <a:gd name="connsiteY0" fmla="*/ 5026 h 3896136"/>
              <a:gd name="connsiteX1" fmla="*/ 77735 w 5988259"/>
              <a:gd name="connsiteY1" fmla="*/ 0 h 3896136"/>
              <a:gd name="connsiteX2" fmla="*/ 5895731 w 5988259"/>
              <a:gd name="connsiteY2" fmla="*/ 5023 h 3896136"/>
              <a:gd name="connsiteX3" fmla="*/ 5988050 w 5988259"/>
              <a:gd name="connsiteY3" fmla="*/ 65316 h 3896136"/>
              <a:gd name="connsiteX4" fmla="*/ 5988050 w 5988259"/>
              <a:gd name="connsiteY4" fmla="*/ 3896136 h 3896136"/>
              <a:gd name="connsiteX5" fmla="*/ 0 w 5988259"/>
              <a:gd name="connsiteY5" fmla="*/ 3896136 h 3896136"/>
              <a:gd name="connsiteX6" fmla="*/ 0 w 5988259"/>
              <a:gd name="connsiteY6" fmla="*/ 5026 h 3896136"/>
              <a:gd name="connsiteX0" fmla="*/ 2652 w 5990911"/>
              <a:gd name="connsiteY0" fmla="*/ 5026 h 3896136"/>
              <a:gd name="connsiteX1" fmla="*/ 80387 w 5990911"/>
              <a:gd name="connsiteY1" fmla="*/ 0 h 3896136"/>
              <a:gd name="connsiteX2" fmla="*/ 5898383 w 5990911"/>
              <a:gd name="connsiteY2" fmla="*/ 5023 h 3896136"/>
              <a:gd name="connsiteX3" fmla="*/ 5990702 w 5990911"/>
              <a:gd name="connsiteY3" fmla="*/ 65316 h 3896136"/>
              <a:gd name="connsiteX4" fmla="*/ 5990702 w 5990911"/>
              <a:gd name="connsiteY4" fmla="*/ 3896136 h 3896136"/>
              <a:gd name="connsiteX5" fmla="*/ 2652 w 5990911"/>
              <a:gd name="connsiteY5" fmla="*/ 3896136 h 3896136"/>
              <a:gd name="connsiteX6" fmla="*/ 0 w 5990911"/>
              <a:gd name="connsiteY6" fmla="*/ 65314 h 3896136"/>
              <a:gd name="connsiteX7" fmla="*/ 2652 w 5990911"/>
              <a:gd name="connsiteY7" fmla="*/ 5026 h 3896136"/>
              <a:gd name="connsiteX0" fmla="*/ 62942 w 5990911"/>
              <a:gd name="connsiteY0" fmla="*/ 60292 h 3896136"/>
              <a:gd name="connsiteX1" fmla="*/ 80387 w 5990911"/>
              <a:gd name="connsiteY1" fmla="*/ 0 h 3896136"/>
              <a:gd name="connsiteX2" fmla="*/ 5898383 w 5990911"/>
              <a:gd name="connsiteY2" fmla="*/ 5023 h 3896136"/>
              <a:gd name="connsiteX3" fmla="*/ 5990702 w 5990911"/>
              <a:gd name="connsiteY3" fmla="*/ 65316 h 3896136"/>
              <a:gd name="connsiteX4" fmla="*/ 5990702 w 5990911"/>
              <a:gd name="connsiteY4" fmla="*/ 3896136 h 3896136"/>
              <a:gd name="connsiteX5" fmla="*/ 2652 w 5990911"/>
              <a:gd name="connsiteY5" fmla="*/ 3896136 h 3896136"/>
              <a:gd name="connsiteX6" fmla="*/ 0 w 5990911"/>
              <a:gd name="connsiteY6" fmla="*/ 65314 h 3896136"/>
              <a:gd name="connsiteX7" fmla="*/ 62942 w 5990911"/>
              <a:gd name="connsiteY7" fmla="*/ 60292 h 3896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0911" h="3896136">
                <a:moveTo>
                  <a:pt x="62942" y="60292"/>
                </a:moveTo>
                <a:lnTo>
                  <a:pt x="80387" y="0"/>
                </a:lnTo>
                <a:lnTo>
                  <a:pt x="5898383" y="5023"/>
                </a:lnTo>
                <a:cubicBezTo>
                  <a:pt x="5929156" y="25121"/>
                  <a:pt x="5995099" y="-10048"/>
                  <a:pt x="5990702" y="65316"/>
                </a:cubicBezTo>
                <a:lnTo>
                  <a:pt x="5990702" y="3896136"/>
                </a:lnTo>
                <a:lnTo>
                  <a:pt x="2652" y="3896136"/>
                </a:lnTo>
                <a:lnTo>
                  <a:pt x="0" y="65314"/>
                </a:lnTo>
                <a:lnTo>
                  <a:pt x="62942" y="60292"/>
                </a:lnTo>
                <a:close/>
              </a:path>
            </a:pathLst>
          </a:custGeom>
          <a:noFill/>
          <a:ln>
            <a:solidFill>
              <a:srgbClr val="132D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7978C23-755A-1748-9A13-5811691E6E9D}"/>
              </a:ext>
            </a:extLst>
          </p:cNvPr>
          <p:cNvSpPr/>
          <p:nvPr/>
        </p:nvSpPr>
        <p:spPr>
          <a:xfrm>
            <a:off x="460375" y="6631638"/>
            <a:ext cx="5889054" cy="267854"/>
          </a:xfrm>
          <a:custGeom>
            <a:avLst/>
            <a:gdLst>
              <a:gd name="connsiteX0" fmla="*/ 0 w 5988050"/>
              <a:gd name="connsiteY0" fmla="*/ 48684 h 292100"/>
              <a:gd name="connsiteX1" fmla="*/ 48684 w 5988050"/>
              <a:gd name="connsiteY1" fmla="*/ 0 h 292100"/>
              <a:gd name="connsiteX2" fmla="*/ 5939366 w 5988050"/>
              <a:gd name="connsiteY2" fmla="*/ 0 h 292100"/>
              <a:gd name="connsiteX3" fmla="*/ 5988050 w 5988050"/>
              <a:gd name="connsiteY3" fmla="*/ 48684 h 292100"/>
              <a:gd name="connsiteX4" fmla="*/ 5988050 w 5988050"/>
              <a:gd name="connsiteY4" fmla="*/ 243416 h 292100"/>
              <a:gd name="connsiteX5" fmla="*/ 5939366 w 5988050"/>
              <a:gd name="connsiteY5" fmla="*/ 292100 h 292100"/>
              <a:gd name="connsiteX6" fmla="*/ 48684 w 5988050"/>
              <a:gd name="connsiteY6" fmla="*/ 292100 h 292100"/>
              <a:gd name="connsiteX7" fmla="*/ 0 w 5988050"/>
              <a:gd name="connsiteY7" fmla="*/ 243416 h 292100"/>
              <a:gd name="connsiteX8" fmla="*/ 0 w 5988050"/>
              <a:gd name="connsiteY8" fmla="*/ 48684 h 292100"/>
              <a:gd name="connsiteX0" fmla="*/ 0 w 5988050"/>
              <a:gd name="connsiteY0" fmla="*/ 48684 h 292100"/>
              <a:gd name="connsiteX1" fmla="*/ 48684 w 5988050"/>
              <a:gd name="connsiteY1" fmla="*/ 0 h 292100"/>
              <a:gd name="connsiteX2" fmla="*/ 5939366 w 5988050"/>
              <a:gd name="connsiteY2" fmla="*/ 0 h 292100"/>
              <a:gd name="connsiteX3" fmla="*/ 5988050 w 5988050"/>
              <a:gd name="connsiteY3" fmla="*/ 48684 h 292100"/>
              <a:gd name="connsiteX4" fmla="*/ 5988050 w 5988050"/>
              <a:gd name="connsiteY4" fmla="*/ 243416 h 292100"/>
              <a:gd name="connsiteX5" fmla="*/ 48684 w 5988050"/>
              <a:gd name="connsiteY5" fmla="*/ 292100 h 292100"/>
              <a:gd name="connsiteX6" fmla="*/ 0 w 5988050"/>
              <a:gd name="connsiteY6" fmla="*/ 243416 h 292100"/>
              <a:gd name="connsiteX7" fmla="*/ 0 w 5988050"/>
              <a:gd name="connsiteY7" fmla="*/ 48684 h 292100"/>
              <a:gd name="connsiteX0" fmla="*/ 0 w 5988050"/>
              <a:gd name="connsiteY0" fmla="*/ 48684 h 267757"/>
              <a:gd name="connsiteX1" fmla="*/ 48684 w 5988050"/>
              <a:gd name="connsiteY1" fmla="*/ 0 h 267757"/>
              <a:gd name="connsiteX2" fmla="*/ 5939366 w 5988050"/>
              <a:gd name="connsiteY2" fmla="*/ 0 h 267757"/>
              <a:gd name="connsiteX3" fmla="*/ 5988050 w 5988050"/>
              <a:gd name="connsiteY3" fmla="*/ 48684 h 267757"/>
              <a:gd name="connsiteX4" fmla="*/ 5988050 w 5988050"/>
              <a:gd name="connsiteY4" fmla="*/ 243416 h 267757"/>
              <a:gd name="connsiteX5" fmla="*/ 0 w 5988050"/>
              <a:gd name="connsiteY5" fmla="*/ 243416 h 267757"/>
              <a:gd name="connsiteX6" fmla="*/ 0 w 5988050"/>
              <a:gd name="connsiteY6" fmla="*/ 48684 h 267757"/>
              <a:gd name="connsiteX0" fmla="*/ 0 w 5988050"/>
              <a:gd name="connsiteY0" fmla="*/ 48684 h 243416"/>
              <a:gd name="connsiteX1" fmla="*/ 48684 w 5988050"/>
              <a:gd name="connsiteY1" fmla="*/ 0 h 243416"/>
              <a:gd name="connsiteX2" fmla="*/ 5939366 w 5988050"/>
              <a:gd name="connsiteY2" fmla="*/ 0 h 243416"/>
              <a:gd name="connsiteX3" fmla="*/ 5988050 w 5988050"/>
              <a:gd name="connsiteY3" fmla="*/ 48684 h 243416"/>
              <a:gd name="connsiteX4" fmla="*/ 5988050 w 5988050"/>
              <a:gd name="connsiteY4" fmla="*/ 243416 h 243416"/>
              <a:gd name="connsiteX5" fmla="*/ 0 w 5988050"/>
              <a:gd name="connsiteY5" fmla="*/ 243416 h 243416"/>
              <a:gd name="connsiteX6" fmla="*/ 0 w 5988050"/>
              <a:gd name="connsiteY6" fmla="*/ 48684 h 243416"/>
              <a:gd name="connsiteX0" fmla="*/ 0 w 5988050"/>
              <a:gd name="connsiteY0" fmla="*/ 48684 h 243416"/>
              <a:gd name="connsiteX1" fmla="*/ 48684 w 5988050"/>
              <a:gd name="connsiteY1" fmla="*/ 0 h 243416"/>
              <a:gd name="connsiteX2" fmla="*/ 5939366 w 5988050"/>
              <a:gd name="connsiteY2" fmla="*/ 0 h 243416"/>
              <a:gd name="connsiteX3" fmla="*/ 5988050 w 5988050"/>
              <a:gd name="connsiteY3" fmla="*/ 48684 h 243416"/>
              <a:gd name="connsiteX4" fmla="*/ 5988050 w 5988050"/>
              <a:gd name="connsiteY4" fmla="*/ 243416 h 243416"/>
              <a:gd name="connsiteX5" fmla="*/ 0 w 5988050"/>
              <a:gd name="connsiteY5" fmla="*/ 243416 h 243416"/>
              <a:gd name="connsiteX6" fmla="*/ 0 w 5988050"/>
              <a:gd name="connsiteY6" fmla="*/ 48684 h 24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8050" h="243416">
                <a:moveTo>
                  <a:pt x="0" y="48684"/>
                </a:moveTo>
                <a:cubicBezTo>
                  <a:pt x="0" y="21797"/>
                  <a:pt x="21797" y="0"/>
                  <a:pt x="48684" y="0"/>
                </a:cubicBezTo>
                <a:lnTo>
                  <a:pt x="5939366" y="0"/>
                </a:lnTo>
                <a:cubicBezTo>
                  <a:pt x="5966253" y="0"/>
                  <a:pt x="5988050" y="21797"/>
                  <a:pt x="5988050" y="48684"/>
                </a:cubicBezTo>
                <a:lnTo>
                  <a:pt x="5988050" y="243416"/>
                </a:lnTo>
                <a:lnTo>
                  <a:pt x="0" y="243416"/>
                </a:lnTo>
                <a:lnTo>
                  <a:pt x="0" y="48684"/>
                </a:lnTo>
                <a:close/>
              </a:path>
            </a:pathLst>
          </a:custGeom>
          <a:solidFill>
            <a:srgbClr val="132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FINALITÉS DE LA FONCTION</a:t>
            </a:r>
            <a:endParaRPr lang="fr-FR" sz="1100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E90D2C-1ED7-9842-8372-03A7B77609E4}"/>
              </a:ext>
            </a:extLst>
          </p:cNvPr>
          <p:cNvSpPr txBox="1"/>
          <p:nvPr/>
        </p:nvSpPr>
        <p:spPr>
          <a:xfrm>
            <a:off x="460375" y="6899493"/>
            <a:ext cx="5814165" cy="578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Optimisation de la Décision basée sur l'Analyse des Données Collectées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Aide à l’identification et la gestion des risques potentiels</a:t>
            </a:r>
            <a:endParaRPr lang="fr-F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A332990-44C4-BD44-BBD4-57DDA6090342}"/>
              </a:ext>
            </a:extLst>
          </p:cNvPr>
          <p:cNvSpPr/>
          <p:nvPr/>
        </p:nvSpPr>
        <p:spPr>
          <a:xfrm>
            <a:off x="402237" y="5292896"/>
            <a:ext cx="2645768" cy="283862"/>
          </a:xfrm>
          <a:custGeom>
            <a:avLst/>
            <a:gdLst>
              <a:gd name="connsiteX0" fmla="*/ 0 w 2875771"/>
              <a:gd name="connsiteY0" fmla="*/ 61709 h 370248"/>
              <a:gd name="connsiteX1" fmla="*/ 61709 w 2875771"/>
              <a:gd name="connsiteY1" fmla="*/ 0 h 370248"/>
              <a:gd name="connsiteX2" fmla="*/ 2814062 w 2875771"/>
              <a:gd name="connsiteY2" fmla="*/ 0 h 370248"/>
              <a:gd name="connsiteX3" fmla="*/ 2875771 w 2875771"/>
              <a:gd name="connsiteY3" fmla="*/ 61709 h 370248"/>
              <a:gd name="connsiteX4" fmla="*/ 2875771 w 2875771"/>
              <a:gd name="connsiteY4" fmla="*/ 308539 h 370248"/>
              <a:gd name="connsiteX5" fmla="*/ 2814062 w 2875771"/>
              <a:gd name="connsiteY5" fmla="*/ 370248 h 370248"/>
              <a:gd name="connsiteX6" fmla="*/ 61709 w 2875771"/>
              <a:gd name="connsiteY6" fmla="*/ 370248 h 370248"/>
              <a:gd name="connsiteX7" fmla="*/ 0 w 2875771"/>
              <a:gd name="connsiteY7" fmla="*/ 308539 h 370248"/>
              <a:gd name="connsiteX8" fmla="*/ 0 w 2875771"/>
              <a:gd name="connsiteY8" fmla="*/ 61709 h 370248"/>
              <a:gd name="connsiteX0" fmla="*/ 0 w 2875771"/>
              <a:gd name="connsiteY0" fmla="*/ 61709 h 370248"/>
              <a:gd name="connsiteX1" fmla="*/ 61709 w 2875771"/>
              <a:gd name="connsiteY1" fmla="*/ 0 h 370248"/>
              <a:gd name="connsiteX2" fmla="*/ 2814062 w 2875771"/>
              <a:gd name="connsiteY2" fmla="*/ 0 h 370248"/>
              <a:gd name="connsiteX3" fmla="*/ 2875771 w 2875771"/>
              <a:gd name="connsiteY3" fmla="*/ 61709 h 370248"/>
              <a:gd name="connsiteX4" fmla="*/ 2875771 w 2875771"/>
              <a:gd name="connsiteY4" fmla="*/ 308539 h 370248"/>
              <a:gd name="connsiteX5" fmla="*/ 61709 w 2875771"/>
              <a:gd name="connsiteY5" fmla="*/ 370248 h 370248"/>
              <a:gd name="connsiteX6" fmla="*/ 0 w 2875771"/>
              <a:gd name="connsiteY6" fmla="*/ 308539 h 370248"/>
              <a:gd name="connsiteX7" fmla="*/ 0 w 2875771"/>
              <a:gd name="connsiteY7" fmla="*/ 61709 h 370248"/>
              <a:gd name="connsiteX0" fmla="*/ 0 w 2875771"/>
              <a:gd name="connsiteY0" fmla="*/ 61709 h 339392"/>
              <a:gd name="connsiteX1" fmla="*/ 61709 w 2875771"/>
              <a:gd name="connsiteY1" fmla="*/ 0 h 339392"/>
              <a:gd name="connsiteX2" fmla="*/ 2814062 w 2875771"/>
              <a:gd name="connsiteY2" fmla="*/ 0 h 339392"/>
              <a:gd name="connsiteX3" fmla="*/ 2875771 w 2875771"/>
              <a:gd name="connsiteY3" fmla="*/ 61709 h 339392"/>
              <a:gd name="connsiteX4" fmla="*/ 2875771 w 2875771"/>
              <a:gd name="connsiteY4" fmla="*/ 308539 h 339392"/>
              <a:gd name="connsiteX5" fmla="*/ 0 w 2875771"/>
              <a:gd name="connsiteY5" fmla="*/ 308539 h 339392"/>
              <a:gd name="connsiteX6" fmla="*/ 0 w 2875771"/>
              <a:gd name="connsiteY6" fmla="*/ 61709 h 339392"/>
              <a:gd name="connsiteX0" fmla="*/ 0 w 2875771"/>
              <a:gd name="connsiteY0" fmla="*/ 61709 h 324914"/>
              <a:gd name="connsiteX1" fmla="*/ 61709 w 2875771"/>
              <a:gd name="connsiteY1" fmla="*/ 0 h 324914"/>
              <a:gd name="connsiteX2" fmla="*/ 2814062 w 2875771"/>
              <a:gd name="connsiteY2" fmla="*/ 0 h 324914"/>
              <a:gd name="connsiteX3" fmla="*/ 2875771 w 2875771"/>
              <a:gd name="connsiteY3" fmla="*/ 61709 h 324914"/>
              <a:gd name="connsiteX4" fmla="*/ 2875771 w 2875771"/>
              <a:gd name="connsiteY4" fmla="*/ 308539 h 324914"/>
              <a:gd name="connsiteX5" fmla="*/ 0 w 2875771"/>
              <a:gd name="connsiteY5" fmla="*/ 308539 h 324914"/>
              <a:gd name="connsiteX6" fmla="*/ 0 w 2875771"/>
              <a:gd name="connsiteY6" fmla="*/ 61709 h 324914"/>
              <a:gd name="connsiteX0" fmla="*/ 0 w 2875771"/>
              <a:gd name="connsiteY0" fmla="*/ 61709 h 308539"/>
              <a:gd name="connsiteX1" fmla="*/ 61709 w 2875771"/>
              <a:gd name="connsiteY1" fmla="*/ 0 h 308539"/>
              <a:gd name="connsiteX2" fmla="*/ 2814062 w 2875771"/>
              <a:gd name="connsiteY2" fmla="*/ 0 h 308539"/>
              <a:gd name="connsiteX3" fmla="*/ 2875771 w 2875771"/>
              <a:gd name="connsiteY3" fmla="*/ 61709 h 308539"/>
              <a:gd name="connsiteX4" fmla="*/ 2875771 w 2875771"/>
              <a:gd name="connsiteY4" fmla="*/ 308539 h 308539"/>
              <a:gd name="connsiteX5" fmla="*/ 0 w 2875771"/>
              <a:gd name="connsiteY5" fmla="*/ 308539 h 308539"/>
              <a:gd name="connsiteX6" fmla="*/ 0 w 2875771"/>
              <a:gd name="connsiteY6" fmla="*/ 61709 h 308539"/>
              <a:gd name="connsiteX0" fmla="*/ 0 w 2875771"/>
              <a:gd name="connsiteY0" fmla="*/ 61709 h 310515"/>
              <a:gd name="connsiteX1" fmla="*/ 61709 w 2875771"/>
              <a:gd name="connsiteY1" fmla="*/ 0 h 310515"/>
              <a:gd name="connsiteX2" fmla="*/ 2814062 w 2875771"/>
              <a:gd name="connsiteY2" fmla="*/ 0 h 310515"/>
              <a:gd name="connsiteX3" fmla="*/ 2875771 w 2875771"/>
              <a:gd name="connsiteY3" fmla="*/ 61709 h 310515"/>
              <a:gd name="connsiteX4" fmla="*/ 2875771 w 2875771"/>
              <a:gd name="connsiteY4" fmla="*/ 308539 h 310515"/>
              <a:gd name="connsiteX5" fmla="*/ 0 w 2875771"/>
              <a:gd name="connsiteY5" fmla="*/ 308539 h 310515"/>
              <a:gd name="connsiteX6" fmla="*/ 0 w 2875771"/>
              <a:gd name="connsiteY6" fmla="*/ 61709 h 310515"/>
              <a:gd name="connsiteX0" fmla="*/ 0 w 2875771"/>
              <a:gd name="connsiteY0" fmla="*/ 61709 h 308539"/>
              <a:gd name="connsiteX1" fmla="*/ 61709 w 2875771"/>
              <a:gd name="connsiteY1" fmla="*/ 0 h 308539"/>
              <a:gd name="connsiteX2" fmla="*/ 2814062 w 2875771"/>
              <a:gd name="connsiteY2" fmla="*/ 0 h 308539"/>
              <a:gd name="connsiteX3" fmla="*/ 2875771 w 2875771"/>
              <a:gd name="connsiteY3" fmla="*/ 61709 h 308539"/>
              <a:gd name="connsiteX4" fmla="*/ 2875771 w 2875771"/>
              <a:gd name="connsiteY4" fmla="*/ 308539 h 308539"/>
              <a:gd name="connsiteX5" fmla="*/ 0 w 2875771"/>
              <a:gd name="connsiteY5" fmla="*/ 308539 h 308539"/>
              <a:gd name="connsiteX6" fmla="*/ 0 w 2875771"/>
              <a:gd name="connsiteY6" fmla="*/ 61709 h 308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5771" h="308539">
                <a:moveTo>
                  <a:pt x="0" y="61709"/>
                </a:moveTo>
                <a:cubicBezTo>
                  <a:pt x="0" y="27628"/>
                  <a:pt x="27628" y="0"/>
                  <a:pt x="61709" y="0"/>
                </a:cubicBezTo>
                <a:lnTo>
                  <a:pt x="2814062" y="0"/>
                </a:lnTo>
                <a:cubicBezTo>
                  <a:pt x="2848143" y="0"/>
                  <a:pt x="2875771" y="27628"/>
                  <a:pt x="2875771" y="61709"/>
                </a:cubicBezTo>
                <a:lnTo>
                  <a:pt x="2875771" y="308539"/>
                </a:lnTo>
                <a:lnTo>
                  <a:pt x="0" y="308539"/>
                </a:lnTo>
                <a:lnTo>
                  <a:pt x="0" y="61709"/>
                </a:lnTo>
                <a:close/>
              </a:path>
            </a:pathLst>
          </a:custGeom>
          <a:solidFill>
            <a:srgbClr val="132D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POSITION DANS L’ORGANIGRAMME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BFD95EB-712A-B249-AD56-9C4062E9E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66" y="5677404"/>
            <a:ext cx="6025884" cy="80946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B3BE469-F1B7-F040-99B6-90F2134FB994}"/>
              </a:ext>
            </a:extLst>
          </p:cNvPr>
          <p:cNvSpPr txBox="1"/>
          <p:nvPr/>
        </p:nvSpPr>
        <p:spPr>
          <a:xfrm>
            <a:off x="522067" y="5929038"/>
            <a:ext cx="6186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CHEF DE SERVICE DATA ANALYST </a:t>
            </a:r>
            <a:endParaRPr lang="fr-CI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FF62767-389F-0C49-906F-97D64E03A43C}"/>
              </a:ext>
            </a:extLst>
          </p:cNvPr>
          <p:cNvSpPr txBox="1"/>
          <p:nvPr/>
        </p:nvSpPr>
        <p:spPr>
          <a:xfrm>
            <a:off x="663400" y="6209872"/>
            <a:ext cx="5737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ANALYST</a:t>
            </a:r>
            <a:endParaRPr lang="fr-CI" sz="1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560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A35D044-D2AB-C84F-AA27-3BCA28FC0346}"/>
              </a:ext>
            </a:extLst>
          </p:cNvPr>
          <p:cNvSpPr txBox="1"/>
          <p:nvPr/>
        </p:nvSpPr>
        <p:spPr>
          <a:xfrm>
            <a:off x="4596385" y="613109"/>
            <a:ext cx="2128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cap="all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DATA ANALYST</a:t>
            </a:r>
            <a:endParaRPr lang="fr-FR" sz="900" b="1" cap="all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65F3B5E-AF97-804E-99D8-165E52D3F6F3}"/>
              </a:ext>
            </a:extLst>
          </p:cNvPr>
          <p:cNvSpPr/>
          <p:nvPr/>
        </p:nvSpPr>
        <p:spPr>
          <a:xfrm>
            <a:off x="493813" y="1111878"/>
            <a:ext cx="6097074" cy="348099"/>
          </a:xfrm>
          <a:custGeom>
            <a:avLst/>
            <a:gdLst>
              <a:gd name="connsiteX0" fmla="*/ 0 w 6425268"/>
              <a:gd name="connsiteY0" fmla="*/ 61687 h 370115"/>
              <a:gd name="connsiteX1" fmla="*/ 61687 w 6425268"/>
              <a:gd name="connsiteY1" fmla="*/ 0 h 370115"/>
              <a:gd name="connsiteX2" fmla="*/ 6363581 w 6425268"/>
              <a:gd name="connsiteY2" fmla="*/ 0 h 370115"/>
              <a:gd name="connsiteX3" fmla="*/ 6425268 w 6425268"/>
              <a:gd name="connsiteY3" fmla="*/ 61687 h 370115"/>
              <a:gd name="connsiteX4" fmla="*/ 6425268 w 6425268"/>
              <a:gd name="connsiteY4" fmla="*/ 308428 h 370115"/>
              <a:gd name="connsiteX5" fmla="*/ 6363581 w 6425268"/>
              <a:gd name="connsiteY5" fmla="*/ 370115 h 370115"/>
              <a:gd name="connsiteX6" fmla="*/ 61687 w 6425268"/>
              <a:gd name="connsiteY6" fmla="*/ 370115 h 370115"/>
              <a:gd name="connsiteX7" fmla="*/ 0 w 6425268"/>
              <a:gd name="connsiteY7" fmla="*/ 308428 h 370115"/>
              <a:gd name="connsiteX8" fmla="*/ 0 w 6425268"/>
              <a:gd name="connsiteY8" fmla="*/ 61687 h 370115"/>
              <a:gd name="connsiteX0" fmla="*/ 0 w 6425268"/>
              <a:gd name="connsiteY0" fmla="*/ 61687 h 370115"/>
              <a:gd name="connsiteX1" fmla="*/ 61687 w 6425268"/>
              <a:gd name="connsiteY1" fmla="*/ 0 h 370115"/>
              <a:gd name="connsiteX2" fmla="*/ 6363581 w 6425268"/>
              <a:gd name="connsiteY2" fmla="*/ 0 h 370115"/>
              <a:gd name="connsiteX3" fmla="*/ 6425268 w 6425268"/>
              <a:gd name="connsiteY3" fmla="*/ 61687 h 370115"/>
              <a:gd name="connsiteX4" fmla="*/ 6425268 w 6425268"/>
              <a:gd name="connsiteY4" fmla="*/ 308428 h 370115"/>
              <a:gd name="connsiteX5" fmla="*/ 6363581 w 6425268"/>
              <a:gd name="connsiteY5" fmla="*/ 370115 h 370115"/>
              <a:gd name="connsiteX6" fmla="*/ 61687 w 6425268"/>
              <a:gd name="connsiteY6" fmla="*/ 370115 h 370115"/>
              <a:gd name="connsiteX7" fmla="*/ 0 w 6425268"/>
              <a:gd name="connsiteY7" fmla="*/ 308428 h 370115"/>
              <a:gd name="connsiteX8" fmla="*/ 0 w 6425268"/>
              <a:gd name="connsiteY8" fmla="*/ 61687 h 370115"/>
              <a:gd name="connsiteX0" fmla="*/ 0 w 6425268"/>
              <a:gd name="connsiteY0" fmla="*/ 61687 h 370115"/>
              <a:gd name="connsiteX1" fmla="*/ 61687 w 6425268"/>
              <a:gd name="connsiteY1" fmla="*/ 0 h 370115"/>
              <a:gd name="connsiteX2" fmla="*/ 6363581 w 6425268"/>
              <a:gd name="connsiteY2" fmla="*/ 0 h 370115"/>
              <a:gd name="connsiteX3" fmla="*/ 6425268 w 6425268"/>
              <a:gd name="connsiteY3" fmla="*/ 61687 h 370115"/>
              <a:gd name="connsiteX4" fmla="*/ 6425268 w 6425268"/>
              <a:gd name="connsiteY4" fmla="*/ 308428 h 370115"/>
              <a:gd name="connsiteX5" fmla="*/ 6363581 w 6425268"/>
              <a:gd name="connsiteY5" fmla="*/ 370115 h 370115"/>
              <a:gd name="connsiteX6" fmla="*/ 0 w 6425268"/>
              <a:gd name="connsiteY6" fmla="*/ 308428 h 370115"/>
              <a:gd name="connsiteX7" fmla="*/ 0 w 6425268"/>
              <a:gd name="connsiteY7" fmla="*/ 61687 h 370115"/>
              <a:gd name="connsiteX0" fmla="*/ 0 w 6425268"/>
              <a:gd name="connsiteY0" fmla="*/ 61687 h 339270"/>
              <a:gd name="connsiteX1" fmla="*/ 61687 w 6425268"/>
              <a:gd name="connsiteY1" fmla="*/ 0 h 339270"/>
              <a:gd name="connsiteX2" fmla="*/ 6363581 w 6425268"/>
              <a:gd name="connsiteY2" fmla="*/ 0 h 339270"/>
              <a:gd name="connsiteX3" fmla="*/ 6425268 w 6425268"/>
              <a:gd name="connsiteY3" fmla="*/ 61687 h 339270"/>
              <a:gd name="connsiteX4" fmla="*/ 6425268 w 6425268"/>
              <a:gd name="connsiteY4" fmla="*/ 308428 h 339270"/>
              <a:gd name="connsiteX5" fmla="*/ 0 w 6425268"/>
              <a:gd name="connsiteY5" fmla="*/ 308428 h 339270"/>
              <a:gd name="connsiteX6" fmla="*/ 0 w 6425268"/>
              <a:gd name="connsiteY6" fmla="*/ 61687 h 339270"/>
              <a:gd name="connsiteX0" fmla="*/ 0 w 6425268"/>
              <a:gd name="connsiteY0" fmla="*/ 61687 h 308428"/>
              <a:gd name="connsiteX1" fmla="*/ 61687 w 6425268"/>
              <a:gd name="connsiteY1" fmla="*/ 0 h 308428"/>
              <a:gd name="connsiteX2" fmla="*/ 6363581 w 6425268"/>
              <a:gd name="connsiteY2" fmla="*/ 0 h 308428"/>
              <a:gd name="connsiteX3" fmla="*/ 6425268 w 6425268"/>
              <a:gd name="connsiteY3" fmla="*/ 61687 h 308428"/>
              <a:gd name="connsiteX4" fmla="*/ 6425268 w 6425268"/>
              <a:gd name="connsiteY4" fmla="*/ 308428 h 308428"/>
              <a:gd name="connsiteX5" fmla="*/ 0 w 6425268"/>
              <a:gd name="connsiteY5" fmla="*/ 308428 h 308428"/>
              <a:gd name="connsiteX6" fmla="*/ 0 w 6425268"/>
              <a:gd name="connsiteY6" fmla="*/ 61687 h 308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5268" h="308428">
                <a:moveTo>
                  <a:pt x="0" y="61687"/>
                </a:moveTo>
                <a:cubicBezTo>
                  <a:pt x="0" y="27618"/>
                  <a:pt x="27618" y="0"/>
                  <a:pt x="61687" y="0"/>
                </a:cubicBezTo>
                <a:lnTo>
                  <a:pt x="6363581" y="0"/>
                </a:lnTo>
                <a:cubicBezTo>
                  <a:pt x="6397650" y="0"/>
                  <a:pt x="6425268" y="27618"/>
                  <a:pt x="6425268" y="61687"/>
                </a:cubicBezTo>
                <a:lnTo>
                  <a:pt x="6425268" y="308428"/>
                </a:lnTo>
                <a:lnTo>
                  <a:pt x="0" y="308428"/>
                </a:lnTo>
                <a:lnTo>
                  <a:pt x="0" y="61687"/>
                </a:lnTo>
                <a:close/>
              </a:path>
            </a:pathLst>
          </a:custGeom>
          <a:solidFill>
            <a:srgbClr val="132D62"/>
          </a:solidFill>
          <a:ln w="25400">
            <a:solidFill>
              <a:srgbClr val="132D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7E2157-228A-2343-98B1-F63B7A095D32}"/>
              </a:ext>
            </a:extLst>
          </p:cNvPr>
          <p:cNvSpPr/>
          <p:nvPr/>
        </p:nvSpPr>
        <p:spPr>
          <a:xfrm>
            <a:off x="493813" y="1459978"/>
            <a:ext cx="6364187" cy="8446022"/>
          </a:xfrm>
          <a:prstGeom prst="rect">
            <a:avLst/>
          </a:prstGeom>
          <a:noFill/>
          <a:ln w="25400">
            <a:solidFill>
              <a:srgbClr val="132D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76140FF-5D2D-D642-9CAF-65E87426D53F}"/>
              </a:ext>
            </a:extLst>
          </p:cNvPr>
          <p:cNvCxnSpPr/>
          <p:nvPr/>
        </p:nvCxnSpPr>
        <p:spPr>
          <a:xfrm flipH="1">
            <a:off x="2293257" y="1028640"/>
            <a:ext cx="1" cy="564302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691DE65-0632-FA42-9F4A-792B9A0BD150}"/>
              </a:ext>
            </a:extLst>
          </p:cNvPr>
          <p:cNvCxnSpPr>
            <a:cxnSpLocks/>
          </p:cNvCxnSpPr>
          <p:nvPr/>
        </p:nvCxnSpPr>
        <p:spPr>
          <a:xfrm flipH="1">
            <a:off x="2198661" y="1455225"/>
            <a:ext cx="94602" cy="8454490"/>
          </a:xfrm>
          <a:prstGeom prst="line">
            <a:avLst/>
          </a:prstGeom>
          <a:ln w="25400">
            <a:solidFill>
              <a:srgbClr val="132D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588A3397-6AD0-2041-8EF2-545B3CF5609F}"/>
              </a:ext>
            </a:extLst>
          </p:cNvPr>
          <p:cNvSpPr txBox="1"/>
          <p:nvPr/>
        </p:nvSpPr>
        <p:spPr>
          <a:xfrm>
            <a:off x="493814" y="1213757"/>
            <a:ext cx="18451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DOMAINES D’ACTIVITÉS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57524C-0A09-A047-A586-919F59D0F237}"/>
              </a:ext>
            </a:extLst>
          </p:cNvPr>
          <p:cNvSpPr txBox="1"/>
          <p:nvPr/>
        </p:nvSpPr>
        <p:spPr>
          <a:xfrm>
            <a:off x="2198661" y="1209004"/>
            <a:ext cx="4356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TÂCHES PRINCIPALES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291FC5-CFAC-4A31-AE8F-216F92E1951E}"/>
              </a:ext>
            </a:extLst>
          </p:cNvPr>
          <p:cNvSpPr txBox="1"/>
          <p:nvPr/>
        </p:nvSpPr>
        <p:spPr>
          <a:xfrm>
            <a:off x="2508569" y="1700956"/>
            <a:ext cx="4082317" cy="3056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 Narrow" panose="020B0606020202030204" pitchFamily="34" charset="0"/>
              <a:buChar char="–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Piloter l’extraction des données brutes à partir de sources variées, telles que des bases de données, des fichiers, des API, etc.</a:t>
            </a:r>
          </a:p>
          <a:p>
            <a:pPr marL="342900" lvl="0" indent="-342900">
              <a:buFont typeface="Arial Narrow" panose="020B0606020202030204" pitchFamily="34" charset="0"/>
              <a:buChar char="–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Superviser le nettoyage, la transformation et la préparation des données</a:t>
            </a:r>
          </a:p>
          <a:p>
            <a:pPr marL="342900" lvl="0" indent="-342900" algn="just">
              <a:buFont typeface="Arial Narrow" panose="020B0606020202030204" pitchFamily="34" charset="0"/>
              <a:buChar char="–"/>
            </a:pPr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lvl="0" algn="just"/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 Narrow" panose="020B0606020202030204" pitchFamily="34" charset="0"/>
              <a:buChar char="–"/>
            </a:pPr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 Narrow" panose="020B0606020202030204" pitchFamily="34" charset="0"/>
              <a:buChar char="–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Piloter l’analyse exploratoire des données pour comprendre la structure des données et identifier les tendances, les corrélations et les anomalies.</a:t>
            </a:r>
          </a:p>
          <a:p>
            <a:pPr marL="342900" lvl="0" indent="-342900" algn="just">
              <a:buFont typeface="Arial Narrow" panose="020B0606020202030204" pitchFamily="34" charset="0"/>
              <a:buChar char="–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Inciter à l’utilisation des outils de visualisation pour représenter les données de manière claire.</a:t>
            </a:r>
          </a:p>
          <a:p>
            <a:pPr marL="342900" lvl="0" indent="-342900" algn="just">
              <a:buFont typeface="Arial Narrow" panose="020B0606020202030204" pitchFamily="34" charset="0"/>
              <a:buChar char="–"/>
            </a:pPr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 Narrow" panose="020B0606020202030204" pitchFamily="34" charset="0"/>
              <a:buChar char="–"/>
            </a:pPr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endParaRPr lang="fr-FR" sz="1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34FE2D9-A42A-40AC-B458-EDE77E4E20C6}"/>
              </a:ext>
            </a:extLst>
          </p:cNvPr>
          <p:cNvSpPr txBox="1"/>
          <p:nvPr/>
        </p:nvSpPr>
        <p:spPr>
          <a:xfrm>
            <a:off x="755754" y="2076014"/>
            <a:ext cx="132125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1) Collecte et préparation des données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5CFCE3-208D-44D4-B32C-1CCD69C43C74}"/>
              </a:ext>
            </a:extLst>
          </p:cNvPr>
          <p:cNvSpPr txBox="1"/>
          <p:nvPr/>
        </p:nvSpPr>
        <p:spPr>
          <a:xfrm>
            <a:off x="755754" y="3392900"/>
            <a:ext cx="16733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2) Analyse exploratoire des données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0A43B7-7B92-4AC1-B448-CD3258A3BCF7}"/>
              </a:ext>
            </a:extLst>
          </p:cNvPr>
          <p:cNvSpPr txBox="1"/>
          <p:nvPr/>
        </p:nvSpPr>
        <p:spPr>
          <a:xfrm>
            <a:off x="780880" y="5192858"/>
            <a:ext cx="14177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3) Modélisation prédictive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F3FA3F6-0B80-4F30-A962-D5CF5E20BFCE}"/>
              </a:ext>
            </a:extLst>
          </p:cNvPr>
          <p:cNvSpPr txBox="1"/>
          <p:nvPr/>
        </p:nvSpPr>
        <p:spPr>
          <a:xfrm>
            <a:off x="2522865" y="4620641"/>
            <a:ext cx="405372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 Narrow" panose="020B0606020202030204" pitchFamily="34" charset="0"/>
              <a:buChar char="–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Développer des modèles de machine Learning, tels que des modèles de régression, de classification ou de clustering, pour résoudre des problèmes spécifiques.</a:t>
            </a:r>
          </a:p>
          <a:p>
            <a:pPr marL="342900" indent="-342900" algn="just">
              <a:buFont typeface="Arial Narrow" panose="020B0606020202030204" pitchFamily="34" charset="0"/>
              <a:buChar char="–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Évaluer la performance des modèles en utilisant des métriques appropriées.</a:t>
            </a:r>
          </a:p>
          <a:p>
            <a:pPr marL="342900" indent="-342900" algn="just">
              <a:buFont typeface="Arial Narrow" panose="020B0606020202030204" pitchFamily="34" charset="0"/>
              <a:buChar char="–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Améliorer les modèles en ajustant les hyperparamètres, en sélectionnant des fonctionnalités pertinentes, et en appliquant des techniques d'ensemble (ensemble Learning) si nécessaire.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EA8F59-847A-4261-BED8-AAE16D8EF6D3}"/>
              </a:ext>
            </a:extLst>
          </p:cNvPr>
          <p:cNvSpPr txBox="1"/>
          <p:nvPr/>
        </p:nvSpPr>
        <p:spPr>
          <a:xfrm>
            <a:off x="752091" y="7046370"/>
            <a:ext cx="1310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4) Intégration des modèles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D03AFA5-8F5F-4EE7-B7D6-D67842752575}"/>
              </a:ext>
            </a:extLst>
          </p:cNvPr>
          <p:cNvSpPr txBox="1"/>
          <p:nvPr/>
        </p:nvSpPr>
        <p:spPr>
          <a:xfrm>
            <a:off x="2522865" y="6938648"/>
            <a:ext cx="36442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 Narrow" panose="020B0606020202030204" pitchFamily="34" charset="0"/>
              <a:buChar char="–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Intégrer les modèles prédictifs dans des applications ou des systèmes existants, permettant ainsi l'automatisation des prédictions.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74AF3C2-21C5-410D-9C80-43DC47A5E27D}"/>
              </a:ext>
            </a:extLst>
          </p:cNvPr>
          <p:cNvSpPr txBox="1"/>
          <p:nvPr/>
        </p:nvSpPr>
        <p:spPr>
          <a:xfrm>
            <a:off x="2522865" y="8147791"/>
            <a:ext cx="3438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 Narrow" panose="020B0606020202030204" pitchFamily="34" charset="0"/>
              <a:buChar char="–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Fournir des recommandations basées sur les résultats de l'analyse pour aider les filiales à prendre des décisions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F716540-BF65-4EFB-A88E-D98E4119E49D}"/>
              </a:ext>
            </a:extLst>
          </p:cNvPr>
          <p:cNvSpPr txBox="1"/>
          <p:nvPr/>
        </p:nvSpPr>
        <p:spPr>
          <a:xfrm>
            <a:off x="733832" y="8317067"/>
            <a:ext cx="11356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5) Conseil </a:t>
            </a:r>
          </a:p>
        </p:txBody>
      </p:sp>
    </p:spTree>
    <p:extLst>
      <p:ext uri="{BB962C8B-B14F-4D97-AF65-F5344CB8AC3E}">
        <p14:creationId xmlns:p14="http://schemas.microsoft.com/office/powerpoint/2010/main" val="140235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76140FF-5D2D-D642-9CAF-65E87426D53F}"/>
              </a:ext>
            </a:extLst>
          </p:cNvPr>
          <p:cNvCxnSpPr/>
          <p:nvPr/>
        </p:nvCxnSpPr>
        <p:spPr>
          <a:xfrm>
            <a:off x="2293257" y="1284514"/>
            <a:ext cx="0" cy="30842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588A3397-6AD0-2041-8EF2-545B3CF5609F}"/>
              </a:ext>
            </a:extLst>
          </p:cNvPr>
          <p:cNvSpPr txBox="1"/>
          <p:nvPr/>
        </p:nvSpPr>
        <p:spPr>
          <a:xfrm>
            <a:off x="391889" y="1315619"/>
            <a:ext cx="1785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DOMAINES D’ACTIVITÉS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57524C-0A09-A047-A586-919F59D0F237}"/>
              </a:ext>
            </a:extLst>
          </p:cNvPr>
          <p:cNvSpPr txBox="1"/>
          <p:nvPr/>
        </p:nvSpPr>
        <p:spPr>
          <a:xfrm>
            <a:off x="2293256" y="1315618"/>
            <a:ext cx="44150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TÂCHES PRINCIPALES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497D2A9-C64B-0749-B348-B031280BA49C}"/>
              </a:ext>
            </a:extLst>
          </p:cNvPr>
          <p:cNvSpPr txBox="1"/>
          <p:nvPr/>
        </p:nvSpPr>
        <p:spPr>
          <a:xfrm>
            <a:off x="391889" y="1690914"/>
            <a:ext cx="17344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D304DFBC-7B88-BD48-94B1-B40ACB889817}"/>
              </a:ext>
            </a:extLst>
          </p:cNvPr>
          <p:cNvSpPr/>
          <p:nvPr/>
        </p:nvSpPr>
        <p:spPr>
          <a:xfrm>
            <a:off x="232482" y="1081770"/>
            <a:ext cx="3360057" cy="411278"/>
          </a:xfrm>
          <a:custGeom>
            <a:avLst/>
            <a:gdLst>
              <a:gd name="connsiteX0" fmla="*/ 0 w 3360057"/>
              <a:gd name="connsiteY0" fmla="*/ 78621 h 471714"/>
              <a:gd name="connsiteX1" fmla="*/ 78621 w 3360057"/>
              <a:gd name="connsiteY1" fmla="*/ 0 h 471714"/>
              <a:gd name="connsiteX2" fmla="*/ 3281436 w 3360057"/>
              <a:gd name="connsiteY2" fmla="*/ 0 h 471714"/>
              <a:gd name="connsiteX3" fmla="*/ 3360057 w 3360057"/>
              <a:gd name="connsiteY3" fmla="*/ 78621 h 471714"/>
              <a:gd name="connsiteX4" fmla="*/ 3360057 w 3360057"/>
              <a:gd name="connsiteY4" fmla="*/ 393093 h 471714"/>
              <a:gd name="connsiteX5" fmla="*/ 3281436 w 3360057"/>
              <a:gd name="connsiteY5" fmla="*/ 471714 h 471714"/>
              <a:gd name="connsiteX6" fmla="*/ 78621 w 3360057"/>
              <a:gd name="connsiteY6" fmla="*/ 471714 h 471714"/>
              <a:gd name="connsiteX7" fmla="*/ 0 w 3360057"/>
              <a:gd name="connsiteY7" fmla="*/ 393093 h 471714"/>
              <a:gd name="connsiteX8" fmla="*/ 0 w 3360057"/>
              <a:gd name="connsiteY8" fmla="*/ 78621 h 471714"/>
              <a:gd name="connsiteX0" fmla="*/ 0 w 3360057"/>
              <a:gd name="connsiteY0" fmla="*/ 78621 h 471714"/>
              <a:gd name="connsiteX1" fmla="*/ 78621 w 3360057"/>
              <a:gd name="connsiteY1" fmla="*/ 0 h 471714"/>
              <a:gd name="connsiteX2" fmla="*/ 3281436 w 3360057"/>
              <a:gd name="connsiteY2" fmla="*/ 0 h 471714"/>
              <a:gd name="connsiteX3" fmla="*/ 3360057 w 3360057"/>
              <a:gd name="connsiteY3" fmla="*/ 78621 h 471714"/>
              <a:gd name="connsiteX4" fmla="*/ 3360057 w 3360057"/>
              <a:gd name="connsiteY4" fmla="*/ 393093 h 471714"/>
              <a:gd name="connsiteX5" fmla="*/ 3281436 w 3360057"/>
              <a:gd name="connsiteY5" fmla="*/ 471714 h 471714"/>
              <a:gd name="connsiteX6" fmla="*/ 0 w 3360057"/>
              <a:gd name="connsiteY6" fmla="*/ 393093 h 471714"/>
              <a:gd name="connsiteX7" fmla="*/ 0 w 3360057"/>
              <a:gd name="connsiteY7" fmla="*/ 78621 h 471714"/>
              <a:gd name="connsiteX0" fmla="*/ 0 w 3360057"/>
              <a:gd name="connsiteY0" fmla="*/ 78621 h 432402"/>
              <a:gd name="connsiteX1" fmla="*/ 78621 w 3360057"/>
              <a:gd name="connsiteY1" fmla="*/ 0 h 432402"/>
              <a:gd name="connsiteX2" fmla="*/ 3281436 w 3360057"/>
              <a:gd name="connsiteY2" fmla="*/ 0 h 432402"/>
              <a:gd name="connsiteX3" fmla="*/ 3360057 w 3360057"/>
              <a:gd name="connsiteY3" fmla="*/ 78621 h 432402"/>
              <a:gd name="connsiteX4" fmla="*/ 3360057 w 3360057"/>
              <a:gd name="connsiteY4" fmla="*/ 393093 h 432402"/>
              <a:gd name="connsiteX5" fmla="*/ 0 w 3360057"/>
              <a:gd name="connsiteY5" fmla="*/ 393093 h 432402"/>
              <a:gd name="connsiteX6" fmla="*/ 0 w 3360057"/>
              <a:gd name="connsiteY6" fmla="*/ 78621 h 432402"/>
              <a:gd name="connsiteX0" fmla="*/ 0 w 3360057"/>
              <a:gd name="connsiteY0" fmla="*/ 78621 h 412505"/>
              <a:gd name="connsiteX1" fmla="*/ 78621 w 3360057"/>
              <a:gd name="connsiteY1" fmla="*/ 0 h 412505"/>
              <a:gd name="connsiteX2" fmla="*/ 3281436 w 3360057"/>
              <a:gd name="connsiteY2" fmla="*/ 0 h 412505"/>
              <a:gd name="connsiteX3" fmla="*/ 3360057 w 3360057"/>
              <a:gd name="connsiteY3" fmla="*/ 78621 h 412505"/>
              <a:gd name="connsiteX4" fmla="*/ 3360057 w 3360057"/>
              <a:gd name="connsiteY4" fmla="*/ 393093 h 412505"/>
              <a:gd name="connsiteX5" fmla="*/ 0 w 3360057"/>
              <a:gd name="connsiteY5" fmla="*/ 393093 h 412505"/>
              <a:gd name="connsiteX6" fmla="*/ 0 w 3360057"/>
              <a:gd name="connsiteY6" fmla="*/ 78621 h 412505"/>
              <a:gd name="connsiteX0" fmla="*/ 0 w 3360057"/>
              <a:gd name="connsiteY0" fmla="*/ 78621 h 393093"/>
              <a:gd name="connsiteX1" fmla="*/ 78621 w 3360057"/>
              <a:gd name="connsiteY1" fmla="*/ 0 h 393093"/>
              <a:gd name="connsiteX2" fmla="*/ 3281436 w 3360057"/>
              <a:gd name="connsiteY2" fmla="*/ 0 h 393093"/>
              <a:gd name="connsiteX3" fmla="*/ 3360057 w 3360057"/>
              <a:gd name="connsiteY3" fmla="*/ 78621 h 393093"/>
              <a:gd name="connsiteX4" fmla="*/ 3360057 w 3360057"/>
              <a:gd name="connsiteY4" fmla="*/ 393093 h 393093"/>
              <a:gd name="connsiteX5" fmla="*/ 0 w 3360057"/>
              <a:gd name="connsiteY5" fmla="*/ 393093 h 393093"/>
              <a:gd name="connsiteX6" fmla="*/ 0 w 3360057"/>
              <a:gd name="connsiteY6" fmla="*/ 78621 h 393093"/>
              <a:gd name="connsiteX0" fmla="*/ 0 w 3360057"/>
              <a:gd name="connsiteY0" fmla="*/ 78621 h 393179"/>
              <a:gd name="connsiteX1" fmla="*/ 78621 w 3360057"/>
              <a:gd name="connsiteY1" fmla="*/ 0 h 393179"/>
              <a:gd name="connsiteX2" fmla="*/ 3281436 w 3360057"/>
              <a:gd name="connsiteY2" fmla="*/ 0 h 393179"/>
              <a:gd name="connsiteX3" fmla="*/ 3360057 w 3360057"/>
              <a:gd name="connsiteY3" fmla="*/ 78621 h 393179"/>
              <a:gd name="connsiteX4" fmla="*/ 3360057 w 3360057"/>
              <a:gd name="connsiteY4" fmla="*/ 393093 h 393179"/>
              <a:gd name="connsiteX5" fmla="*/ 0 w 3360057"/>
              <a:gd name="connsiteY5" fmla="*/ 393093 h 393179"/>
              <a:gd name="connsiteX6" fmla="*/ 0 w 3360057"/>
              <a:gd name="connsiteY6" fmla="*/ 78621 h 393179"/>
              <a:gd name="connsiteX0" fmla="*/ 0 w 3360057"/>
              <a:gd name="connsiteY0" fmla="*/ 78621 h 407076"/>
              <a:gd name="connsiteX1" fmla="*/ 78621 w 3360057"/>
              <a:gd name="connsiteY1" fmla="*/ 0 h 407076"/>
              <a:gd name="connsiteX2" fmla="*/ 3281436 w 3360057"/>
              <a:gd name="connsiteY2" fmla="*/ 0 h 407076"/>
              <a:gd name="connsiteX3" fmla="*/ 3360057 w 3360057"/>
              <a:gd name="connsiteY3" fmla="*/ 78621 h 407076"/>
              <a:gd name="connsiteX4" fmla="*/ 3360057 w 3360057"/>
              <a:gd name="connsiteY4" fmla="*/ 393093 h 407076"/>
              <a:gd name="connsiteX5" fmla="*/ 0 w 3360057"/>
              <a:gd name="connsiteY5" fmla="*/ 393093 h 407076"/>
              <a:gd name="connsiteX6" fmla="*/ 0 w 3360057"/>
              <a:gd name="connsiteY6" fmla="*/ 78621 h 407076"/>
              <a:gd name="connsiteX0" fmla="*/ 0 w 3360057"/>
              <a:gd name="connsiteY0" fmla="*/ 78621 h 400632"/>
              <a:gd name="connsiteX1" fmla="*/ 78621 w 3360057"/>
              <a:gd name="connsiteY1" fmla="*/ 0 h 400632"/>
              <a:gd name="connsiteX2" fmla="*/ 3281436 w 3360057"/>
              <a:gd name="connsiteY2" fmla="*/ 0 h 400632"/>
              <a:gd name="connsiteX3" fmla="*/ 3360057 w 3360057"/>
              <a:gd name="connsiteY3" fmla="*/ 78621 h 400632"/>
              <a:gd name="connsiteX4" fmla="*/ 3360057 w 3360057"/>
              <a:gd name="connsiteY4" fmla="*/ 393093 h 400632"/>
              <a:gd name="connsiteX5" fmla="*/ 0 w 3360057"/>
              <a:gd name="connsiteY5" fmla="*/ 393093 h 400632"/>
              <a:gd name="connsiteX6" fmla="*/ 0 w 3360057"/>
              <a:gd name="connsiteY6" fmla="*/ 78621 h 400632"/>
              <a:gd name="connsiteX0" fmla="*/ 0 w 3360057"/>
              <a:gd name="connsiteY0" fmla="*/ 78621 h 393219"/>
              <a:gd name="connsiteX1" fmla="*/ 78621 w 3360057"/>
              <a:gd name="connsiteY1" fmla="*/ 0 h 393219"/>
              <a:gd name="connsiteX2" fmla="*/ 3281436 w 3360057"/>
              <a:gd name="connsiteY2" fmla="*/ 0 h 393219"/>
              <a:gd name="connsiteX3" fmla="*/ 3360057 w 3360057"/>
              <a:gd name="connsiteY3" fmla="*/ 78621 h 393219"/>
              <a:gd name="connsiteX4" fmla="*/ 3360057 w 3360057"/>
              <a:gd name="connsiteY4" fmla="*/ 393093 h 393219"/>
              <a:gd name="connsiteX5" fmla="*/ 0 w 3360057"/>
              <a:gd name="connsiteY5" fmla="*/ 393093 h 393219"/>
              <a:gd name="connsiteX6" fmla="*/ 0 w 3360057"/>
              <a:gd name="connsiteY6" fmla="*/ 78621 h 393219"/>
              <a:gd name="connsiteX0" fmla="*/ 0 w 3360057"/>
              <a:gd name="connsiteY0" fmla="*/ 78621 h 393093"/>
              <a:gd name="connsiteX1" fmla="*/ 78621 w 3360057"/>
              <a:gd name="connsiteY1" fmla="*/ 0 h 393093"/>
              <a:gd name="connsiteX2" fmla="*/ 3281436 w 3360057"/>
              <a:gd name="connsiteY2" fmla="*/ 0 h 393093"/>
              <a:gd name="connsiteX3" fmla="*/ 3360057 w 3360057"/>
              <a:gd name="connsiteY3" fmla="*/ 78621 h 393093"/>
              <a:gd name="connsiteX4" fmla="*/ 3360057 w 3360057"/>
              <a:gd name="connsiteY4" fmla="*/ 393093 h 393093"/>
              <a:gd name="connsiteX5" fmla="*/ 0 w 3360057"/>
              <a:gd name="connsiteY5" fmla="*/ 393093 h 393093"/>
              <a:gd name="connsiteX6" fmla="*/ 0 w 3360057"/>
              <a:gd name="connsiteY6" fmla="*/ 78621 h 393093"/>
              <a:gd name="connsiteX0" fmla="*/ 0 w 3360057"/>
              <a:gd name="connsiteY0" fmla="*/ 78621 h 410585"/>
              <a:gd name="connsiteX1" fmla="*/ 78621 w 3360057"/>
              <a:gd name="connsiteY1" fmla="*/ 0 h 410585"/>
              <a:gd name="connsiteX2" fmla="*/ 3281436 w 3360057"/>
              <a:gd name="connsiteY2" fmla="*/ 0 h 410585"/>
              <a:gd name="connsiteX3" fmla="*/ 3360057 w 3360057"/>
              <a:gd name="connsiteY3" fmla="*/ 78621 h 410585"/>
              <a:gd name="connsiteX4" fmla="*/ 3360057 w 3360057"/>
              <a:gd name="connsiteY4" fmla="*/ 393093 h 410585"/>
              <a:gd name="connsiteX5" fmla="*/ 0 w 3360057"/>
              <a:gd name="connsiteY5" fmla="*/ 393093 h 410585"/>
              <a:gd name="connsiteX6" fmla="*/ 0 w 3360057"/>
              <a:gd name="connsiteY6" fmla="*/ 78621 h 410585"/>
              <a:gd name="connsiteX0" fmla="*/ 0 w 3360057"/>
              <a:gd name="connsiteY0" fmla="*/ 78621 h 393093"/>
              <a:gd name="connsiteX1" fmla="*/ 78621 w 3360057"/>
              <a:gd name="connsiteY1" fmla="*/ 0 h 393093"/>
              <a:gd name="connsiteX2" fmla="*/ 3281436 w 3360057"/>
              <a:gd name="connsiteY2" fmla="*/ 0 h 393093"/>
              <a:gd name="connsiteX3" fmla="*/ 3360057 w 3360057"/>
              <a:gd name="connsiteY3" fmla="*/ 78621 h 393093"/>
              <a:gd name="connsiteX4" fmla="*/ 3360057 w 3360057"/>
              <a:gd name="connsiteY4" fmla="*/ 393093 h 393093"/>
              <a:gd name="connsiteX5" fmla="*/ 0 w 3360057"/>
              <a:gd name="connsiteY5" fmla="*/ 393093 h 393093"/>
              <a:gd name="connsiteX6" fmla="*/ 0 w 3360057"/>
              <a:gd name="connsiteY6" fmla="*/ 78621 h 393093"/>
              <a:gd name="connsiteX0" fmla="*/ 0 w 3360057"/>
              <a:gd name="connsiteY0" fmla="*/ 78621 h 435023"/>
              <a:gd name="connsiteX1" fmla="*/ 78621 w 3360057"/>
              <a:gd name="connsiteY1" fmla="*/ 0 h 435023"/>
              <a:gd name="connsiteX2" fmla="*/ 3281436 w 3360057"/>
              <a:gd name="connsiteY2" fmla="*/ 0 h 435023"/>
              <a:gd name="connsiteX3" fmla="*/ 3360057 w 3360057"/>
              <a:gd name="connsiteY3" fmla="*/ 78621 h 435023"/>
              <a:gd name="connsiteX4" fmla="*/ 3360057 w 3360057"/>
              <a:gd name="connsiteY4" fmla="*/ 393093 h 435023"/>
              <a:gd name="connsiteX5" fmla="*/ 0 w 3360057"/>
              <a:gd name="connsiteY5" fmla="*/ 393093 h 435023"/>
              <a:gd name="connsiteX6" fmla="*/ 0 w 3360057"/>
              <a:gd name="connsiteY6" fmla="*/ 78621 h 435023"/>
              <a:gd name="connsiteX0" fmla="*/ 0 w 3360057"/>
              <a:gd name="connsiteY0" fmla="*/ 78621 h 393093"/>
              <a:gd name="connsiteX1" fmla="*/ 78621 w 3360057"/>
              <a:gd name="connsiteY1" fmla="*/ 0 h 393093"/>
              <a:gd name="connsiteX2" fmla="*/ 3281436 w 3360057"/>
              <a:gd name="connsiteY2" fmla="*/ 0 h 393093"/>
              <a:gd name="connsiteX3" fmla="*/ 3360057 w 3360057"/>
              <a:gd name="connsiteY3" fmla="*/ 78621 h 393093"/>
              <a:gd name="connsiteX4" fmla="*/ 3360057 w 3360057"/>
              <a:gd name="connsiteY4" fmla="*/ 393093 h 393093"/>
              <a:gd name="connsiteX5" fmla="*/ 0 w 3360057"/>
              <a:gd name="connsiteY5" fmla="*/ 393093 h 393093"/>
              <a:gd name="connsiteX6" fmla="*/ 0 w 3360057"/>
              <a:gd name="connsiteY6" fmla="*/ 78621 h 393093"/>
              <a:gd name="connsiteX0" fmla="*/ 0 w 3360057"/>
              <a:gd name="connsiteY0" fmla="*/ 78621 h 393093"/>
              <a:gd name="connsiteX1" fmla="*/ 78621 w 3360057"/>
              <a:gd name="connsiteY1" fmla="*/ 0 h 393093"/>
              <a:gd name="connsiteX2" fmla="*/ 3281436 w 3360057"/>
              <a:gd name="connsiteY2" fmla="*/ 0 h 393093"/>
              <a:gd name="connsiteX3" fmla="*/ 3360057 w 3360057"/>
              <a:gd name="connsiteY3" fmla="*/ 78621 h 393093"/>
              <a:gd name="connsiteX4" fmla="*/ 3360057 w 3360057"/>
              <a:gd name="connsiteY4" fmla="*/ 393093 h 393093"/>
              <a:gd name="connsiteX5" fmla="*/ 0 w 3360057"/>
              <a:gd name="connsiteY5" fmla="*/ 393093 h 393093"/>
              <a:gd name="connsiteX6" fmla="*/ 0 w 3360057"/>
              <a:gd name="connsiteY6" fmla="*/ 78621 h 393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0057" h="393093">
                <a:moveTo>
                  <a:pt x="0" y="78621"/>
                </a:moveTo>
                <a:cubicBezTo>
                  <a:pt x="0" y="35200"/>
                  <a:pt x="35200" y="0"/>
                  <a:pt x="78621" y="0"/>
                </a:cubicBezTo>
                <a:lnTo>
                  <a:pt x="3281436" y="0"/>
                </a:lnTo>
                <a:cubicBezTo>
                  <a:pt x="3324857" y="0"/>
                  <a:pt x="3360057" y="35200"/>
                  <a:pt x="3360057" y="78621"/>
                </a:cubicBezTo>
                <a:lnTo>
                  <a:pt x="3360057" y="393093"/>
                </a:lnTo>
                <a:lnTo>
                  <a:pt x="0" y="393093"/>
                </a:lnTo>
                <a:lnTo>
                  <a:pt x="0" y="78621"/>
                </a:lnTo>
                <a:close/>
              </a:path>
            </a:pathLst>
          </a:custGeom>
          <a:solidFill>
            <a:srgbClr val="132D62"/>
          </a:solidFill>
          <a:ln>
            <a:solidFill>
              <a:srgbClr val="132D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PROFIL EXIGE PAR L’EMPLOI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1EA9293-CDFA-FE4A-AF82-413B87466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22" y="1625287"/>
            <a:ext cx="6592835" cy="6421434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5FD4365-B4AF-D948-A3A6-C433C70EF6DD}"/>
              </a:ext>
            </a:extLst>
          </p:cNvPr>
          <p:cNvCxnSpPr>
            <a:cxnSpLocks/>
          </p:cNvCxnSpPr>
          <p:nvPr/>
        </p:nvCxnSpPr>
        <p:spPr>
          <a:xfrm>
            <a:off x="2377120" y="1399946"/>
            <a:ext cx="68672" cy="6646775"/>
          </a:xfrm>
          <a:prstGeom prst="line">
            <a:avLst/>
          </a:prstGeom>
          <a:ln w="25400">
            <a:solidFill>
              <a:srgbClr val="132D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86CF039-0FA7-B042-9B2C-F1484C82956B}"/>
              </a:ext>
            </a:extLst>
          </p:cNvPr>
          <p:cNvCxnSpPr>
            <a:cxnSpLocks/>
          </p:cNvCxnSpPr>
          <p:nvPr/>
        </p:nvCxnSpPr>
        <p:spPr>
          <a:xfrm>
            <a:off x="159551" y="2350723"/>
            <a:ext cx="6548738" cy="0"/>
          </a:xfrm>
          <a:prstGeom prst="line">
            <a:avLst/>
          </a:prstGeom>
          <a:ln w="25400">
            <a:solidFill>
              <a:srgbClr val="132D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86CF039-0FA7-B042-9B2C-F1484C82956B}"/>
              </a:ext>
            </a:extLst>
          </p:cNvPr>
          <p:cNvCxnSpPr>
            <a:cxnSpLocks/>
          </p:cNvCxnSpPr>
          <p:nvPr/>
        </p:nvCxnSpPr>
        <p:spPr>
          <a:xfrm>
            <a:off x="159522" y="3118363"/>
            <a:ext cx="6592835" cy="0"/>
          </a:xfrm>
          <a:prstGeom prst="line">
            <a:avLst/>
          </a:prstGeom>
          <a:ln w="25400">
            <a:solidFill>
              <a:srgbClr val="132D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47C03061-04F8-2843-B565-6AC2B29E171B}"/>
              </a:ext>
            </a:extLst>
          </p:cNvPr>
          <p:cNvSpPr txBox="1"/>
          <p:nvPr/>
        </p:nvSpPr>
        <p:spPr>
          <a:xfrm>
            <a:off x="609602" y="1636805"/>
            <a:ext cx="149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Formation initiale (Diplôme)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6B9D2D1-6126-F64E-B707-D295EA04AB80}"/>
              </a:ext>
            </a:extLst>
          </p:cNvPr>
          <p:cNvSpPr txBox="1"/>
          <p:nvPr/>
        </p:nvSpPr>
        <p:spPr>
          <a:xfrm>
            <a:off x="2510278" y="1712017"/>
            <a:ext cx="4120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</a:rPr>
              <a:t>Ingénieur/ Bac+4 et plus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EB82014-0848-5044-B41A-EB4DC050EBF7}"/>
              </a:ext>
            </a:extLst>
          </p:cNvPr>
          <p:cNvSpPr txBox="1"/>
          <p:nvPr/>
        </p:nvSpPr>
        <p:spPr>
          <a:xfrm>
            <a:off x="609602" y="2500014"/>
            <a:ext cx="149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</a:p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professionnelle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88FF579-1F00-B241-9E3B-91D4F6844C55}"/>
              </a:ext>
            </a:extLst>
          </p:cNvPr>
          <p:cNvSpPr txBox="1"/>
          <p:nvPr/>
        </p:nvSpPr>
        <p:spPr>
          <a:xfrm>
            <a:off x="584954" y="3267653"/>
            <a:ext cx="1299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Connaissances particulières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92EFF80-6659-DF40-AC59-001E6954D36D}"/>
              </a:ext>
            </a:extLst>
          </p:cNvPr>
          <p:cNvSpPr txBox="1"/>
          <p:nvPr/>
        </p:nvSpPr>
        <p:spPr>
          <a:xfrm>
            <a:off x="590578" y="4900958"/>
            <a:ext cx="1354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Expériences indispensable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F86CF039-0FA7-B042-9B2C-F1484C82956B}"/>
              </a:ext>
            </a:extLst>
          </p:cNvPr>
          <p:cNvCxnSpPr>
            <a:cxnSpLocks/>
          </p:cNvCxnSpPr>
          <p:nvPr/>
        </p:nvCxnSpPr>
        <p:spPr>
          <a:xfrm flipV="1">
            <a:off x="159522" y="5467509"/>
            <a:ext cx="6548767" cy="37410"/>
          </a:xfrm>
          <a:prstGeom prst="line">
            <a:avLst/>
          </a:prstGeom>
          <a:ln w="25400">
            <a:solidFill>
              <a:srgbClr val="132D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BE99FAC0-A730-134B-A833-029569562C3F}"/>
              </a:ext>
            </a:extLst>
          </p:cNvPr>
          <p:cNvSpPr txBox="1"/>
          <p:nvPr/>
        </p:nvSpPr>
        <p:spPr>
          <a:xfrm>
            <a:off x="596755" y="7404222"/>
            <a:ext cx="1586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Qualités requises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6E5E443-4757-9E4D-A3AE-9397C0BD2877}"/>
              </a:ext>
            </a:extLst>
          </p:cNvPr>
          <p:cNvSpPr txBox="1"/>
          <p:nvPr/>
        </p:nvSpPr>
        <p:spPr>
          <a:xfrm>
            <a:off x="2421188" y="3118363"/>
            <a:ext cx="4186664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F40D495-DC2C-1940-B5EA-7939BAF63856}"/>
              </a:ext>
            </a:extLst>
          </p:cNvPr>
          <p:cNvSpPr txBox="1"/>
          <p:nvPr/>
        </p:nvSpPr>
        <p:spPr>
          <a:xfrm>
            <a:off x="2539010" y="4937973"/>
            <a:ext cx="39959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Plus de 3 ans dans le domaine bancaire </a:t>
            </a:r>
            <a:endParaRPr lang="fr-FR" sz="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F86CF039-0FA7-B042-9B2C-F1484C82956B}"/>
              </a:ext>
            </a:extLst>
          </p:cNvPr>
          <p:cNvCxnSpPr>
            <a:cxnSpLocks/>
          </p:cNvCxnSpPr>
          <p:nvPr/>
        </p:nvCxnSpPr>
        <p:spPr>
          <a:xfrm flipV="1">
            <a:off x="159551" y="4788856"/>
            <a:ext cx="6548738" cy="40672"/>
          </a:xfrm>
          <a:prstGeom prst="line">
            <a:avLst/>
          </a:prstGeom>
          <a:ln w="25400">
            <a:solidFill>
              <a:srgbClr val="132D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376140FF-5D2D-D642-9CAF-65E87426D53F}"/>
              </a:ext>
            </a:extLst>
          </p:cNvPr>
          <p:cNvCxnSpPr/>
          <p:nvPr/>
        </p:nvCxnSpPr>
        <p:spPr>
          <a:xfrm>
            <a:off x="2402638" y="1188772"/>
            <a:ext cx="0" cy="22600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DA35D044-D2AB-C84F-AA27-3BCA28FC0346}"/>
              </a:ext>
            </a:extLst>
          </p:cNvPr>
          <p:cNvSpPr txBox="1"/>
          <p:nvPr/>
        </p:nvSpPr>
        <p:spPr>
          <a:xfrm>
            <a:off x="4669536" y="628000"/>
            <a:ext cx="20387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cap="all" dirty="0">
                <a:latin typeface="Arial Narrow" panose="020B0606020202030204" pitchFamily="34" charset="0"/>
                <a:ea typeface="Times New Roman" panose="02020603050405020304" pitchFamily="18" charset="0"/>
              </a:rPr>
              <a:t>DATA ANALYST</a:t>
            </a:r>
            <a:endParaRPr lang="fr-FR" sz="900" b="1" cap="all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6B9D2D1-6126-F64E-B707-D295EA04AB80}"/>
              </a:ext>
            </a:extLst>
          </p:cNvPr>
          <p:cNvSpPr txBox="1"/>
          <p:nvPr/>
        </p:nvSpPr>
        <p:spPr>
          <a:xfrm>
            <a:off x="2445792" y="2350723"/>
            <a:ext cx="40070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6E5E443-4757-9E4D-A3AE-9397C0BD2877}"/>
              </a:ext>
            </a:extLst>
          </p:cNvPr>
          <p:cNvSpPr txBox="1"/>
          <p:nvPr/>
        </p:nvSpPr>
        <p:spPr>
          <a:xfrm>
            <a:off x="2442911" y="2428999"/>
            <a:ext cx="4255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</a:rPr>
              <a:t>Data science, Business intelligence, BIG DATA, Informatique, Statistiques avancées 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B57E4D6-B6FC-9F4A-BD9E-DEB8C198F294}"/>
              </a:ext>
            </a:extLst>
          </p:cNvPr>
          <p:cNvSpPr txBox="1"/>
          <p:nvPr/>
        </p:nvSpPr>
        <p:spPr>
          <a:xfrm>
            <a:off x="2513172" y="7219557"/>
            <a:ext cx="3939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Capacité d'analyse</a:t>
            </a:r>
          </a:p>
          <a:p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Diplomatie et leadership</a:t>
            </a:r>
          </a:p>
          <a:p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Capacité d'adaptation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EB1F431-5FDD-4C5A-933B-FDEFD09CDCD3}"/>
              </a:ext>
            </a:extLst>
          </p:cNvPr>
          <p:cNvSpPr txBox="1"/>
          <p:nvPr/>
        </p:nvSpPr>
        <p:spPr>
          <a:xfrm>
            <a:off x="2489860" y="3179514"/>
            <a:ext cx="41042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</a:rPr>
              <a:t>- Expertise mathématiques, statistiques, </a:t>
            </a:r>
            <a:r>
              <a:rPr lang="fr-FR" sz="1200" dirty="0">
                <a:latin typeface="Arial" panose="020B0604020202020204" pitchFamily="34" charset="0"/>
              </a:rPr>
              <a:t>informatique, analytiques</a:t>
            </a:r>
          </a:p>
          <a:p>
            <a:pPr algn="just"/>
            <a:r>
              <a:rPr lang="fr-FR" sz="1200" dirty="0">
                <a:latin typeface="Arial" panose="020B0604020202020204" pitchFamily="34" charset="0"/>
              </a:rPr>
              <a:t>-  Maîtrise de la sécurisation des données</a:t>
            </a:r>
          </a:p>
          <a:p>
            <a:pPr algn="just"/>
            <a:r>
              <a:rPr lang="fr-FR" sz="1200" dirty="0">
                <a:latin typeface="Arial" panose="020B0604020202020204" pitchFamily="34" charset="0"/>
              </a:rPr>
              <a:t>-  Comprendre et appliquer la méthode de  gestion des projets agiles</a:t>
            </a:r>
          </a:p>
          <a:p>
            <a:pPr algn="just"/>
            <a:r>
              <a:rPr lang="fr-FR" sz="1200" dirty="0">
                <a:latin typeface="Arial" panose="020B0604020202020204" pitchFamily="34" charset="0"/>
              </a:rPr>
              <a:t>- Connaître les réglementations sur la protection des données ainsi que toutes les contraintes liées à la spécificité du groupe NSIA</a:t>
            </a: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EE31E55-D7F5-433A-B9D8-EADE19693F1C}"/>
              </a:ext>
            </a:extLst>
          </p:cNvPr>
          <p:cNvCxnSpPr>
            <a:cxnSpLocks/>
          </p:cNvCxnSpPr>
          <p:nvPr/>
        </p:nvCxnSpPr>
        <p:spPr>
          <a:xfrm flipV="1">
            <a:off x="159522" y="7109938"/>
            <a:ext cx="6535397" cy="24020"/>
          </a:xfrm>
          <a:prstGeom prst="line">
            <a:avLst/>
          </a:prstGeom>
          <a:ln w="25400">
            <a:solidFill>
              <a:srgbClr val="132D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565DF314-FE7C-4252-AC40-233AE989B082}"/>
              </a:ext>
            </a:extLst>
          </p:cNvPr>
          <p:cNvSpPr txBox="1"/>
          <p:nvPr/>
        </p:nvSpPr>
        <p:spPr>
          <a:xfrm>
            <a:off x="603752" y="5766477"/>
            <a:ext cx="1711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</a:rPr>
              <a:t>Compétences spécifiques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4D193820-88E4-4630-9915-5A8876AF6B8A}"/>
              </a:ext>
            </a:extLst>
          </p:cNvPr>
          <p:cNvSpPr txBox="1"/>
          <p:nvPr/>
        </p:nvSpPr>
        <p:spPr>
          <a:xfrm>
            <a:off x="2565631" y="5739507"/>
            <a:ext cx="4028458" cy="1197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</a:rPr>
              <a:t>-   Maîtriser les principes de gestion de base de données et connaître des logiciels de business intelligence (VBA, SQL, Cognos, Access…)</a:t>
            </a:r>
          </a:p>
          <a:p>
            <a:r>
              <a:rPr lang="fr-FR" sz="1200" dirty="0">
                <a:latin typeface="Arial" panose="020B0604020202020204" pitchFamily="34" charset="0"/>
              </a:rPr>
              <a:t>-    Avoir de solides connaissances en intelligence économique et en stratégie marketing</a:t>
            </a:r>
          </a:p>
          <a:p>
            <a:r>
              <a:rPr lang="fr-FR" sz="1200" dirty="0">
                <a:latin typeface="Arial" panose="020B0604020202020204" pitchFamily="34" charset="0"/>
              </a:rPr>
              <a:t>-   Utiliser les outils de cartographie des données</a:t>
            </a:r>
          </a:p>
        </p:txBody>
      </p:sp>
    </p:spTree>
    <p:extLst>
      <p:ext uri="{BB962C8B-B14F-4D97-AF65-F5344CB8AC3E}">
        <p14:creationId xmlns:p14="http://schemas.microsoft.com/office/powerpoint/2010/main" val="7206139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1937</TotalTime>
  <Words>485</Words>
  <Application>Microsoft Office PowerPoint</Application>
  <PresentationFormat>Format A4 (210 x 297 mm)</PresentationFormat>
  <Paragraphs>58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Symbol</vt:lpstr>
      <vt:lpstr>Times New Roman</vt:lpstr>
      <vt:lpstr>Thème Office</vt:lpstr>
      <vt:lpstr>Conception personnalisée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YAPI Joel [NSIA Banque Côte d'Ivoire]</dc:creator>
  <cp:lastModifiedBy>OUATTARA Yekelin Marie Christelle [NSIA Banque Côte d'Ivoire]</cp:lastModifiedBy>
  <cp:revision>243</cp:revision>
  <dcterms:created xsi:type="dcterms:W3CDTF">2019-10-01T18:10:34Z</dcterms:created>
  <dcterms:modified xsi:type="dcterms:W3CDTF">2024-05-14T13:11:52Z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d996bdc-5a68-4a7d-a025-b12209773aa1_Enabled">
    <vt:lpwstr>True</vt:lpwstr>
  </property>
  <property fmtid="{D5CDD505-2E9C-101B-9397-08002B2CF9AE}" pid="3" name="MSIP_Label_ad996bdc-5a68-4a7d-a025-b12209773aa1_SiteId">
    <vt:lpwstr>f785f332-917c-4e6b-99af-a10f8d7b335a</vt:lpwstr>
  </property>
  <property fmtid="{D5CDD505-2E9C-101B-9397-08002B2CF9AE}" pid="4" name="MSIP_Label_ad996bdc-5a68-4a7d-a025-b12209773aa1_Owner">
    <vt:lpwstr>diane.bregaepabie@campus.cfpb.fr</vt:lpwstr>
  </property>
  <property fmtid="{D5CDD505-2E9C-101B-9397-08002B2CF9AE}" pid="5" name="MSIP_Label_ad996bdc-5a68-4a7d-a025-b12209773aa1_SetDate">
    <vt:lpwstr>2021-04-07T18:41:47.2743858Z</vt:lpwstr>
  </property>
  <property fmtid="{D5CDD505-2E9C-101B-9397-08002B2CF9AE}" pid="6" name="MSIP_Label_ad996bdc-5a68-4a7d-a025-b12209773aa1_Name">
    <vt:lpwstr>Personnel</vt:lpwstr>
  </property>
  <property fmtid="{D5CDD505-2E9C-101B-9397-08002B2CF9AE}" pid="7" name="MSIP_Label_ad996bdc-5a68-4a7d-a025-b12209773aa1_Application">
    <vt:lpwstr>Microsoft Azure Information Protection</vt:lpwstr>
  </property>
  <property fmtid="{D5CDD505-2E9C-101B-9397-08002B2CF9AE}" pid="8" name="MSIP_Label_ad996bdc-5a68-4a7d-a025-b12209773aa1_ActionId">
    <vt:lpwstr>792b995f-44d0-4683-ba04-3dd980448dd5</vt:lpwstr>
  </property>
  <property fmtid="{D5CDD505-2E9C-101B-9397-08002B2CF9AE}" pid="9" name="MSIP_Label_ad996bdc-5a68-4a7d-a025-b12209773aa1_Extended_MSFT_Method">
    <vt:lpwstr>Manual</vt:lpwstr>
  </property>
  <property fmtid="{D5CDD505-2E9C-101B-9397-08002B2CF9AE}" pid="10" name="Sensitivity">
    <vt:lpwstr>Personnel</vt:lpwstr>
  </property>
</Properties>
</file>